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21" r:id="rId4"/>
    <p:sldMasterId id="2147484000" r:id="rId5"/>
    <p:sldMasterId id="2147484072" r:id="rId6"/>
    <p:sldMasterId id="2147484101" r:id="rId7"/>
    <p:sldMasterId id="2147484115" r:id="rId8"/>
    <p:sldMasterId id="2147484129" r:id="rId9"/>
    <p:sldMasterId id="2147484138" r:id="rId10"/>
  </p:sldMasterIdLst>
  <p:notesMasterIdLst>
    <p:notesMasterId r:id="rId72"/>
  </p:notesMasterIdLst>
  <p:handoutMasterIdLst>
    <p:handoutMasterId r:id="rId73"/>
  </p:handoutMasterIdLst>
  <p:sldIdLst>
    <p:sldId id="920" r:id="rId11"/>
    <p:sldId id="921" r:id="rId12"/>
    <p:sldId id="865" r:id="rId13"/>
    <p:sldId id="815" r:id="rId14"/>
    <p:sldId id="900" r:id="rId15"/>
    <p:sldId id="901" r:id="rId16"/>
    <p:sldId id="256" r:id="rId17"/>
    <p:sldId id="917" r:id="rId18"/>
    <p:sldId id="918" r:id="rId19"/>
    <p:sldId id="919" r:id="rId20"/>
    <p:sldId id="908" r:id="rId21"/>
    <p:sldId id="902" r:id="rId22"/>
    <p:sldId id="903" r:id="rId23"/>
    <p:sldId id="904" r:id="rId24"/>
    <p:sldId id="905" r:id="rId25"/>
    <p:sldId id="906" r:id="rId26"/>
    <p:sldId id="907" r:id="rId27"/>
    <p:sldId id="822" r:id="rId28"/>
    <p:sldId id="910" r:id="rId29"/>
    <p:sldId id="911" r:id="rId30"/>
    <p:sldId id="866" r:id="rId31"/>
    <p:sldId id="867" r:id="rId32"/>
    <p:sldId id="852" r:id="rId33"/>
    <p:sldId id="854" r:id="rId34"/>
    <p:sldId id="868" r:id="rId35"/>
    <p:sldId id="389" r:id="rId36"/>
    <p:sldId id="874" r:id="rId37"/>
    <p:sldId id="870" r:id="rId38"/>
    <p:sldId id="258" r:id="rId39"/>
    <p:sldId id="259" r:id="rId40"/>
    <p:sldId id="655" r:id="rId41"/>
    <p:sldId id="349" r:id="rId42"/>
    <p:sldId id="872" r:id="rId43"/>
    <p:sldId id="873" r:id="rId44"/>
    <p:sldId id="888" r:id="rId45"/>
    <p:sldId id="362" r:id="rId46"/>
    <p:sldId id="363" r:id="rId47"/>
    <p:sldId id="891" r:id="rId48"/>
    <p:sldId id="892" r:id="rId49"/>
    <p:sldId id="893" r:id="rId50"/>
    <p:sldId id="656" r:id="rId51"/>
    <p:sldId id="890" r:id="rId52"/>
    <p:sldId id="876" r:id="rId53"/>
    <p:sldId id="912" r:id="rId54"/>
    <p:sldId id="913" r:id="rId55"/>
    <p:sldId id="915" r:id="rId56"/>
    <p:sldId id="916" r:id="rId57"/>
    <p:sldId id="894" r:id="rId58"/>
    <p:sldId id="257" r:id="rId59"/>
    <p:sldId id="860" r:id="rId60"/>
    <p:sldId id="859" r:id="rId61"/>
    <p:sldId id="875" r:id="rId62"/>
    <p:sldId id="878" r:id="rId63"/>
    <p:sldId id="877" r:id="rId64"/>
    <p:sldId id="895" r:id="rId65"/>
    <p:sldId id="922" r:id="rId66"/>
    <p:sldId id="896" r:id="rId67"/>
    <p:sldId id="879" r:id="rId68"/>
    <p:sldId id="886" r:id="rId69"/>
    <p:sldId id="897" r:id="rId70"/>
    <p:sldId id="885" r:id="rId71"/>
  </p:sldIdLst>
  <p:sldSz cx="9144000" cy="6858000" type="screen4x3"/>
  <p:notesSz cx="6950075" cy="923607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319">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s Watson" initials="JW"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0CC441-2B88-5906-E1A3-6A76BA9C2148}" v="95" dt="2025-04-26T00:17:32.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78"/>
      </p:cViewPr>
      <p:guideLst>
        <p:guide orient="horz" pos="4319"/>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6B96BF1C-EA94-4EB8-BD21-6CFF7ABB2A83}" srcId="{B32342B1-3816-4F98-BE34-60E9FDA2913E}" destId="{946B6008-CB95-401D-9B17-BF98918D531C}" srcOrd="4" destOrd="0" parTransId="{8F877EDC-4FAF-4F61-BD96-87BA18B8743C}" sibTransId="{DF7B0291-F8E7-45C1-91C3-FEC92BDBEEF0}"/>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9E2A103E-CA4F-104A-AC56-7DD70E17BF73}" type="presOf" srcId="{48E9798C-9867-4CDE-9D9E-8933BAECA118}" destId="{D63241FF-1287-4C17-B7D2-90B2C92D865D}" srcOrd="0" destOrd="0" presId="urn:microsoft.com/office/officeart/2005/8/layout/pyramid1"/>
    <dgm:cxn modelId="{AA1B3266-6D4C-D04B-A35E-EEA13E079492}" type="presOf" srcId="{6AACCA41-D4A5-48B6-AE0F-D5F405EDDE47}" destId="{73FF8EBD-6561-4DF8-9014-44B25574076B}" srcOrd="1" destOrd="0" presId="urn:microsoft.com/office/officeart/2005/8/layout/pyramid1"/>
    <dgm:cxn modelId="{02408A4D-0AFF-1740-A0EB-10F973B52335}" type="presOf" srcId="{6AACCA41-D4A5-48B6-AE0F-D5F405EDDE47}" destId="{E97A5725-AC05-4EAA-8E10-258DEA54190F}" srcOrd="0"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57342957-4D0F-4046-B5E7-9E3175C7A95E}" srcId="{B32342B1-3816-4F98-BE34-60E9FDA2913E}" destId="{48E9798C-9867-4CDE-9D9E-8933BAECA118}" srcOrd="2" destOrd="0" parTransId="{A7D05915-463D-488B-ACD7-D95E0C11CEBE}" sibTransId="{0FA32AE5-4952-4AC6-8C8E-EEBE4A9E600C}"/>
    <dgm:cxn modelId="{E692C986-372D-AC42-9484-4B94A720E529}" type="presOf" srcId="{48E9798C-9867-4CDE-9D9E-8933BAECA118}" destId="{FE7E078C-116F-46ED-8CE3-AA991B742CD9}" srcOrd="1" destOrd="0" presId="urn:microsoft.com/office/officeart/2005/8/layout/pyramid1"/>
    <dgm:cxn modelId="{62F45798-AE92-B64A-8458-D8D7503181FD}" type="presOf" srcId="{ABEC76C4-B8A1-4EF1-9CC6-E8ED92639EE7}" destId="{01309483-A1FD-4A22-8CE4-B0DC343A7F8D}" srcOrd="1" destOrd="0" presId="urn:microsoft.com/office/officeart/2005/8/layout/pyramid1"/>
    <dgm:cxn modelId="{DA8EB6AA-13F2-934D-A03D-13ADE104217F}" type="presOf" srcId="{946B6008-CB95-401D-9B17-BF98918D531C}" destId="{A6DCE43A-2F27-4A03-90F9-2647248CA0B4}" srcOrd="0" destOrd="0" presId="urn:microsoft.com/office/officeart/2005/8/layout/pyramid1"/>
    <dgm:cxn modelId="{FE194BC8-B920-CB45-8BB3-D53FE83D0EEA}" type="presOf" srcId="{946B6008-CB95-401D-9B17-BF98918D531C}" destId="{6837B0C3-4CF7-4F22-B6CC-7DF8CDF82B21}" srcOrd="1" destOrd="0" presId="urn:microsoft.com/office/officeart/2005/8/layout/pyramid1"/>
    <dgm:cxn modelId="{EADA59C8-B4E8-9C48-BB3A-D0973EBD39D3}" type="presOf" srcId="{541EFD89-15E4-4AF5-9443-2A040E49276F}" destId="{A6D88103-275D-4E88-904E-08F58EA30CED}" srcOrd="1" destOrd="0" presId="urn:microsoft.com/office/officeart/2005/8/layout/pyramid1"/>
    <dgm:cxn modelId="{E2882CD2-CB99-AF42-AA9F-BA8ABA7F1A24}" type="presOf" srcId="{541EFD89-15E4-4AF5-9443-2A040E49276F}" destId="{00CDAF7F-356F-4141-80CB-CAD42C97204A}" srcOrd="0" destOrd="0" presId="urn:microsoft.com/office/officeart/2005/8/layout/pyramid1"/>
    <dgm:cxn modelId="{2EA563ED-EEE7-E54B-837B-2149E2BFE300}" type="presOf" srcId="{B32342B1-3816-4F98-BE34-60E9FDA2913E}" destId="{4AB04A8F-4689-4D08-9F58-650B72F63F2F}" srcOrd="0" destOrd="0" presId="urn:microsoft.com/office/officeart/2005/8/layout/pyramid1"/>
    <dgm:cxn modelId="{B8F72FF0-4CA1-5747-ADB0-7D757A95FAFF}" type="presOf" srcId="{ABEC76C4-B8A1-4EF1-9CC6-E8ED92639EE7}" destId="{484B77DB-DB73-4871-8879-3909CC262036}" srcOrd="0" destOrd="0" presId="urn:microsoft.com/office/officeart/2005/8/layout/pyramid1"/>
    <dgm:cxn modelId="{100A4FB8-1FA3-C445-B1B2-32AFB4A978DA}" type="presParOf" srcId="{4AB04A8F-4689-4D08-9F58-650B72F63F2F}" destId="{E8D628DA-45D8-4185-B162-C9C0E7B9BB75}" srcOrd="0" destOrd="0" presId="urn:microsoft.com/office/officeart/2005/8/layout/pyramid1"/>
    <dgm:cxn modelId="{6B4B0F34-8AB7-8C49-9505-AD4E51B17579}" type="presParOf" srcId="{E8D628DA-45D8-4185-B162-C9C0E7B9BB75}" destId="{E97A5725-AC05-4EAA-8E10-258DEA54190F}" srcOrd="0" destOrd="0" presId="urn:microsoft.com/office/officeart/2005/8/layout/pyramid1"/>
    <dgm:cxn modelId="{E58DD880-31A8-D741-AA53-DDD6E3677520}" type="presParOf" srcId="{E8D628DA-45D8-4185-B162-C9C0E7B9BB75}" destId="{73FF8EBD-6561-4DF8-9014-44B25574076B}" srcOrd="1" destOrd="0" presId="urn:microsoft.com/office/officeart/2005/8/layout/pyramid1"/>
    <dgm:cxn modelId="{378E9871-69BE-744A-9C46-E695C4B8FFE4}" type="presParOf" srcId="{4AB04A8F-4689-4D08-9F58-650B72F63F2F}" destId="{B252F93A-F283-4B15-B66C-CB87A9FAEF6C}" srcOrd="1" destOrd="0" presId="urn:microsoft.com/office/officeart/2005/8/layout/pyramid1"/>
    <dgm:cxn modelId="{7B56528C-946D-3A44-8659-2C8FEB620085}" type="presParOf" srcId="{B252F93A-F283-4B15-B66C-CB87A9FAEF6C}" destId="{484B77DB-DB73-4871-8879-3909CC262036}" srcOrd="0" destOrd="0" presId="urn:microsoft.com/office/officeart/2005/8/layout/pyramid1"/>
    <dgm:cxn modelId="{92C49FDE-7950-5040-9FD1-0F64A9A33B73}" type="presParOf" srcId="{B252F93A-F283-4B15-B66C-CB87A9FAEF6C}" destId="{01309483-A1FD-4A22-8CE4-B0DC343A7F8D}" srcOrd="1" destOrd="0" presId="urn:microsoft.com/office/officeart/2005/8/layout/pyramid1"/>
    <dgm:cxn modelId="{020C47CF-6031-8444-BC3C-3BBE03C554DD}" type="presParOf" srcId="{4AB04A8F-4689-4D08-9F58-650B72F63F2F}" destId="{5F6D0A3B-28E0-4757-934D-A088B9D7EFAD}" srcOrd="2" destOrd="0" presId="urn:microsoft.com/office/officeart/2005/8/layout/pyramid1"/>
    <dgm:cxn modelId="{B7290C98-09EC-FF45-B073-A39C1E20F2E8}" type="presParOf" srcId="{5F6D0A3B-28E0-4757-934D-A088B9D7EFAD}" destId="{D63241FF-1287-4C17-B7D2-90B2C92D865D}" srcOrd="0" destOrd="0" presId="urn:microsoft.com/office/officeart/2005/8/layout/pyramid1"/>
    <dgm:cxn modelId="{ECBC28C0-F1F1-5446-97F0-654E58877E22}" type="presParOf" srcId="{5F6D0A3B-28E0-4757-934D-A088B9D7EFAD}" destId="{FE7E078C-116F-46ED-8CE3-AA991B742CD9}" srcOrd="1" destOrd="0" presId="urn:microsoft.com/office/officeart/2005/8/layout/pyramid1"/>
    <dgm:cxn modelId="{3DADF9E9-3EF8-4C40-9B72-F5916B18281F}" type="presParOf" srcId="{4AB04A8F-4689-4D08-9F58-650B72F63F2F}" destId="{FA2B2CDB-0D5D-4872-897D-C30CA5D6E0B6}" srcOrd="3" destOrd="0" presId="urn:microsoft.com/office/officeart/2005/8/layout/pyramid1"/>
    <dgm:cxn modelId="{D1EEB0C4-41DA-DB40-81CE-7A2B187EAE22}" type="presParOf" srcId="{FA2B2CDB-0D5D-4872-897D-C30CA5D6E0B6}" destId="{00CDAF7F-356F-4141-80CB-CAD42C97204A}" srcOrd="0" destOrd="0" presId="urn:microsoft.com/office/officeart/2005/8/layout/pyramid1"/>
    <dgm:cxn modelId="{E8C92E79-2B30-CB44-A279-DFCF56FC0642}" type="presParOf" srcId="{FA2B2CDB-0D5D-4872-897D-C30CA5D6E0B6}" destId="{A6D88103-275D-4E88-904E-08F58EA30CED}" srcOrd="1" destOrd="0" presId="urn:microsoft.com/office/officeart/2005/8/layout/pyramid1"/>
    <dgm:cxn modelId="{773A9175-4060-C641-BB37-E79F5E53C349}" type="presParOf" srcId="{4AB04A8F-4689-4D08-9F58-650B72F63F2F}" destId="{A412BA7B-3AEC-4709-A1D0-D7A743880BFE}" srcOrd="4" destOrd="0" presId="urn:microsoft.com/office/officeart/2005/8/layout/pyramid1"/>
    <dgm:cxn modelId="{3ED83F6B-6355-AC4F-81BA-2D36196020B2}" type="presParOf" srcId="{A412BA7B-3AEC-4709-A1D0-D7A743880BFE}" destId="{A6DCE43A-2F27-4A03-90F9-2647248CA0B4}" srcOrd="0" destOrd="0" presId="urn:microsoft.com/office/officeart/2005/8/layout/pyramid1"/>
    <dgm:cxn modelId="{8110DFD3-B0A4-F94A-A87E-7F52517A6182}"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353FA80C-D1D7-CE40-9E5A-3136B3C194AF}" type="presOf" srcId="{946B6008-CB95-401D-9B17-BF98918D531C}" destId="{6837B0C3-4CF7-4F22-B6CC-7DF8CDF82B21}" srcOrd="1" destOrd="0" presId="urn:microsoft.com/office/officeart/2005/8/layout/pyramid1"/>
    <dgm:cxn modelId="{6B96BF1C-EA94-4EB8-BD21-6CFF7ABB2A83}" srcId="{B32342B1-3816-4F98-BE34-60E9FDA2913E}" destId="{946B6008-CB95-401D-9B17-BF98918D531C}" srcOrd="4" destOrd="0" parTransId="{8F877EDC-4FAF-4F61-BD96-87BA18B8743C}" sibTransId="{DF7B0291-F8E7-45C1-91C3-FEC92BDBEEF0}"/>
    <dgm:cxn modelId="{ED0FA820-0A2A-914E-B2A8-9C677023F5FB}" type="presOf" srcId="{48E9798C-9867-4CDE-9D9E-8933BAECA118}" destId="{D63241FF-1287-4C17-B7D2-90B2C92D865D}" srcOrd="0" destOrd="0" presId="urn:microsoft.com/office/officeart/2005/8/layout/pyramid1"/>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4C242541-96EA-6E47-9167-9A7ADAD2694B}" type="presOf" srcId="{946B6008-CB95-401D-9B17-BF98918D531C}" destId="{A6DCE43A-2F27-4A03-90F9-2647248CA0B4}" srcOrd="0"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57342957-4D0F-4046-B5E7-9E3175C7A95E}" srcId="{B32342B1-3816-4F98-BE34-60E9FDA2913E}" destId="{48E9798C-9867-4CDE-9D9E-8933BAECA118}" srcOrd="2" destOrd="0" parTransId="{A7D05915-463D-488B-ACD7-D95E0C11CEBE}" sibTransId="{0FA32AE5-4952-4AC6-8C8E-EEBE4A9E600C}"/>
    <dgm:cxn modelId="{D4DCCD77-5BD2-CC45-92FF-58A3D2D0F7C4}" type="presOf" srcId="{6AACCA41-D4A5-48B6-AE0F-D5F405EDDE47}" destId="{E97A5725-AC05-4EAA-8E10-258DEA54190F}" srcOrd="0" destOrd="0" presId="urn:microsoft.com/office/officeart/2005/8/layout/pyramid1"/>
    <dgm:cxn modelId="{9E0373B5-CF2B-C848-B695-C7CD9109BDD9}" type="presOf" srcId="{ABEC76C4-B8A1-4EF1-9CC6-E8ED92639EE7}" destId="{01309483-A1FD-4A22-8CE4-B0DC343A7F8D}" srcOrd="1" destOrd="0" presId="urn:microsoft.com/office/officeart/2005/8/layout/pyramid1"/>
    <dgm:cxn modelId="{AFF7D5B6-826F-3946-8E07-DE6022CF76E4}" type="presOf" srcId="{ABEC76C4-B8A1-4EF1-9CC6-E8ED92639EE7}" destId="{484B77DB-DB73-4871-8879-3909CC262036}" srcOrd="0" destOrd="0" presId="urn:microsoft.com/office/officeart/2005/8/layout/pyramid1"/>
    <dgm:cxn modelId="{67C0A8B8-2A34-B043-BE85-4409424A622E}" type="presOf" srcId="{541EFD89-15E4-4AF5-9443-2A040E49276F}" destId="{00CDAF7F-356F-4141-80CB-CAD42C97204A}" srcOrd="0" destOrd="0" presId="urn:microsoft.com/office/officeart/2005/8/layout/pyramid1"/>
    <dgm:cxn modelId="{004155BA-C7F7-1441-9195-F5D0F8392FA1}" type="presOf" srcId="{6AACCA41-D4A5-48B6-AE0F-D5F405EDDE47}" destId="{73FF8EBD-6561-4DF8-9014-44B25574076B}" srcOrd="1" destOrd="0" presId="urn:microsoft.com/office/officeart/2005/8/layout/pyramid1"/>
    <dgm:cxn modelId="{CAA9D4DB-959A-0C41-BD3E-20887499A774}" type="presOf" srcId="{541EFD89-15E4-4AF5-9443-2A040E49276F}" destId="{A6D88103-275D-4E88-904E-08F58EA30CED}" srcOrd="1" destOrd="0" presId="urn:microsoft.com/office/officeart/2005/8/layout/pyramid1"/>
    <dgm:cxn modelId="{C9537CE3-4883-A846-AFD9-EAEFC0C2E28F}" type="presOf" srcId="{B32342B1-3816-4F98-BE34-60E9FDA2913E}" destId="{4AB04A8F-4689-4D08-9F58-650B72F63F2F}" srcOrd="0" destOrd="0" presId="urn:microsoft.com/office/officeart/2005/8/layout/pyramid1"/>
    <dgm:cxn modelId="{AD359BFA-EBDD-FC42-ADAB-463647526509}" type="presOf" srcId="{48E9798C-9867-4CDE-9D9E-8933BAECA118}" destId="{FE7E078C-116F-46ED-8CE3-AA991B742CD9}" srcOrd="1" destOrd="0" presId="urn:microsoft.com/office/officeart/2005/8/layout/pyramid1"/>
    <dgm:cxn modelId="{158EFA20-1F5F-9647-AA39-0800CD54EE9B}" type="presParOf" srcId="{4AB04A8F-4689-4D08-9F58-650B72F63F2F}" destId="{E8D628DA-45D8-4185-B162-C9C0E7B9BB75}" srcOrd="0" destOrd="0" presId="urn:microsoft.com/office/officeart/2005/8/layout/pyramid1"/>
    <dgm:cxn modelId="{6776ED72-0C69-2144-99AB-12B97D0BBF7D}" type="presParOf" srcId="{E8D628DA-45D8-4185-B162-C9C0E7B9BB75}" destId="{E97A5725-AC05-4EAA-8E10-258DEA54190F}" srcOrd="0" destOrd="0" presId="urn:microsoft.com/office/officeart/2005/8/layout/pyramid1"/>
    <dgm:cxn modelId="{624A5CA5-4561-F34A-B9F5-885A069D6C84}" type="presParOf" srcId="{E8D628DA-45D8-4185-B162-C9C0E7B9BB75}" destId="{73FF8EBD-6561-4DF8-9014-44B25574076B}" srcOrd="1" destOrd="0" presId="urn:microsoft.com/office/officeart/2005/8/layout/pyramid1"/>
    <dgm:cxn modelId="{A04D5E41-A817-E64F-8C73-0236CDAD843F}" type="presParOf" srcId="{4AB04A8F-4689-4D08-9F58-650B72F63F2F}" destId="{B252F93A-F283-4B15-B66C-CB87A9FAEF6C}" srcOrd="1" destOrd="0" presId="urn:microsoft.com/office/officeart/2005/8/layout/pyramid1"/>
    <dgm:cxn modelId="{80D8D786-740A-3340-8191-24262265D0AA}" type="presParOf" srcId="{B252F93A-F283-4B15-B66C-CB87A9FAEF6C}" destId="{484B77DB-DB73-4871-8879-3909CC262036}" srcOrd="0" destOrd="0" presId="urn:microsoft.com/office/officeart/2005/8/layout/pyramid1"/>
    <dgm:cxn modelId="{8B527362-874D-ED4B-B157-C1E81B1BC23B}" type="presParOf" srcId="{B252F93A-F283-4B15-B66C-CB87A9FAEF6C}" destId="{01309483-A1FD-4A22-8CE4-B0DC343A7F8D}" srcOrd="1" destOrd="0" presId="urn:microsoft.com/office/officeart/2005/8/layout/pyramid1"/>
    <dgm:cxn modelId="{054BAD39-C4D9-CA43-9491-B9ADF1029362}" type="presParOf" srcId="{4AB04A8F-4689-4D08-9F58-650B72F63F2F}" destId="{5F6D0A3B-28E0-4757-934D-A088B9D7EFAD}" srcOrd="2" destOrd="0" presId="urn:microsoft.com/office/officeart/2005/8/layout/pyramid1"/>
    <dgm:cxn modelId="{619A96E4-5306-674F-82D0-EB232718EB30}" type="presParOf" srcId="{5F6D0A3B-28E0-4757-934D-A088B9D7EFAD}" destId="{D63241FF-1287-4C17-B7D2-90B2C92D865D}" srcOrd="0" destOrd="0" presId="urn:microsoft.com/office/officeart/2005/8/layout/pyramid1"/>
    <dgm:cxn modelId="{C9B9FCF5-399D-1648-B272-E25951BB263C}" type="presParOf" srcId="{5F6D0A3B-28E0-4757-934D-A088B9D7EFAD}" destId="{FE7E078C-116F-46ED-8CE3-AA991B742CD9}" srcOrd="1" destOrd="0" presId="urn:microsoft.com/office/officeart/2005/8/layout/pyramid1"/>
    <dgm:cxn modelId="{5B9F3219-79BD-8740-A183-0E4B5FD5F66D}" type="presParOf" srcId="{4AB04A8F-4689-4D08-9F58-650B72F63F2F}" destId="{FA2B2CDB-0D5D-4872-897D-C30CA5D6E0B6}" srcOrd="3" destOrd="0" presId="urn:microsoft.com/office/officeart/2005/8/layout/pyramid1"/>
    <dgm:cxn modelId="{7BF742DE-FC46-D842-8A5F-C503AFB9A291}" type="presParOf" srcId="{FA2B2CDB-0D5D-4872-897D-C30CA5D6E0B6}" destId="{00CDAF7F-356F-4141-80CB-CAD42C97204A}" srcOrd="0" destOrd="0" presId="urn:microsoft.com/office/officeart/2005/8/layout/pyramid1"/>
    <dgm:cxn modelId="{8E2F0B25-E473-FA45-BA29-937BA8873886}" type="presParOf" srcId="{FA2B2CDB-0D5D-4872-897D-C30CA5D6E0B6}" destId="{A6D88103-275D-4E88-904E-08F58EA30CED}" srcOrd="1" destOrd="0" presId="urn:microsoft.com/office/officeart/2005/8/layout/pyramid1"/>
    <dgm:cxn modelId="{40301B42-E94C-5249-AED1-C2CC4B6477B4}" type="presParOf" srcId="{4AB04A8F-4689-4D08-9F58-650B72F63F2F}" destId="{A412BA7B-3AEC-4709-A1D0-D7A743880BFE}" srcOrd="4" destOrd="0" presId="urn:microsoft.com/office/officeart/2005/8/layout/pyramid1"/>
    <dgm:cxn modelId="{D310E0E3-3DF8-5046-89B2-9FCEFD1C652A}" type="presParOf" srcId="{A412BA7B-3AEC-4709-A1D0-D7A743880BFE}" destId="{A6DCE43A-2F27-4A03-90F9-2647248CA0B4}" srcOrd="0" destOrd="0" presId="urn:microsoft.com/office/officeart/2005/8/layout/pyramid1"/>
    <dgm:cxn modelId="{8D594404-2119-EB49-93C3-780DDC52F785}"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DAE86407-D407-C844-B74C-2020B27652EA}" type="presOf" srcId="{B32342B1-3816-4F98-BE34-60E9FDA2913E}" destId="{4AB04A8F-4689-4D08-9F58-650B72F63F2F}" srcOrd="0" destOrd="0" presId="urn:microsoft.com/office/officeart/2005/8/layout/pyramid1"/>
    <dgm:cxn modelId="{6B96BF1C-EA94-4EB8-BD21-6CFF7ABB2A83}" srcId="{B32342B1-3816-4F98-BE34-60E9FDA2913E}" destId="{946B6008-CB95-401D-9B17-BF98918D531C}" srcOrd="4" destOrd="0" parTransId="{8F877EDC-4FAF-4F61-BD96-87BA18B8743C}" sibTransId="{DF7B0291-F8E7-45C1-91C3-FEC92BDBEEF0}"/>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12F8F728-20D5-4145-A431-76C2599BCC50}" type="presOf" srcId="{48E9798C-9867-4CDE-9D9E-8933BAECA118}" destId="{FE7E078C-116F-46ED-8CE3-AA991B742CD9}" srcOrd="1" destOrd="0" presId="urn:microsoft.com/office/officeart/2005/8/layout/pyramid1"/>
    <dgm:cxn modelId="{587AA94C-225A-0F4D-BAF5-397CC849FBD0}" type="presOf" srcId="{541EFD89-15E4-4AF5-9443-2A040E49276F}" destId="{00CDAF7F-356F-4141-80CB-CAD42C97204A}" srcOrd="0" destOrd="0" presId="urn:microsoft.com/office/officeart/2005/8/layout/pyramid1"/>
    <dgm:cxn modelId="{2E6BA36D-9925-B84D-807C-15566266A9D6}" type="presOf" srcId="{ABEC76C4-B8A1-4EF1-9CC6-E8ED92639EE7}" destId="{484B77DB-DB73-4871-8879-3909CC262036}" srcOrd="0" destOrd="0" presId="urn:microsoft.com/office/officeart/2005/8/layout/pyramid1"/>
    <dgm:cxn modelId="{16FA7B52-2A2E-3648-BB90-23C10A4C702C}" type="presOf" srcId="{6AACCA41-D4A5-48B6-AE0F-D5F405EDDE47}" destId="{73FF8EBD-6561-4DF8-9014-44B25574076B}" srcOrd="1"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57342957-4D0F-4046-B5E7-9E3175C7A95E}" srcId="{B32342B1-3816-4F98-BE34-60E9FDA2913E}" destId="{48E9798C-9867-4CDE-9D9E-8933BAECA118}" srcOrd="2" destOrd="0" parTransId="{A7D05915-463D-488B-ACD7-D95E0C11CEBE}" sibTransId="{0FA32AE5-4952-4AC6-8C8E-EEBE4A9E600C}"/>
    <dgm:cxn modelId="{3D7AFB85-9F54-D24C-A820-D06A4E30BEBA}" type="presOf" srcId="{946B6008-CB95-401D-9B17-BF98918D531C}" destId="{6837B0C3-4CF7-4F22-B6CC-7DF8CDF82B21}" srcOrd="1" destOrd="0" presId="urn:microsoft.com/office/officeart/2005/8/layout/pyramid1"/>
    <dgm:cxn modelId="{BE97C793-AD3B-9A44-88F5-E280F9F1CC84}" type="presOf" srcId="{ABEC76C4-B8A1-4EF1-9CC6-E8ED92639EE7}" destId="{01309483-A1FD-4A22-8CE4-B0DC343A7F8D}" srcOrd="1" destOrd="0" presId="urn:microsoft.com/office/officeart/2005/8/layout/pyramid1"/>
    <dgm:cxn modelId="{A7FAD4A0-BD8A-9240-8C25-2652F3297726}" type="presOf" srcId="{48E9798C-9867-4CDE-9D9E-8933BAECA118}" destId="{D63241FF-1287-4C17-B7D2-90B2C92D865D}" srcOrd="0" destOrd="0" presId="urn:microsoft.com/office/officeart/2005/8/layout/pyramid1"/>
    <dgm:cxn modelId="{0F7066A1-7308-D74B-8B1D-43A77DCA9621}" type="presOf" srcId="{6AACCA41-D4A5-48B6-AE0F-D5F405EDDE47}" destId="{E97A5725-AC05-4EAA-8E10-258DEA54190F}" srcOrd="0" destOrd="0" presId="urn:microsoft.com/office/officeart/2005/8/layout/pyramid1"/>
    <dgm:cxn modelId="{A977DDE5-6AE0-C044-9036-16F3D65A6C94}" type="presOf" srcId="{541EFD89-15E4-4AF5-9443-2A040E49276F}" destId="{A6D88103-275D-4E88-904E-08F58EA30CED}" srcOrd="1" destOrd="0" presId="urn:microsoft.com/office/officeart/2005/8/layout/pyramid1"/>
    <dgm:cxn modelId="{55AAB4FE-8682-6D4F-8136-307415A4C1AA}" type="presOf" srcId="{946B6008-CB95-401D-9B17-BF98918D531C}" destId="{A6DCE43A-2F27-4A03-90F9-2647248CA0B4}" srcOrd="0" destOrd="0" presId="urn:microsoft.com/office/officeart/2005/8/layout/pyramid1"/>
    <dgm:cxn modelId="{702AC78F-68BB-9845-8BDA-A30D991EB285}" type="presParOf" srcId="{4AB04A8F-4689-4D08-9F58-650B72F63F2F}" destId="{E8D628DA-45D8-4185-B162-C9C0E7B9BB75}" srcOrd="0" destOrd="0" presId="urn:microsoft.com/office/officeart/2005/8/layout/pyramid1"/>
    <dgm:cxn modelId="{95FE33DB-EE09-414B-A266-7F10FF208B3E}" type="presParOf" srcId="{E8D628DA-45D8-4185-B162-C9C0E7B9BB75}" destId="{E97A5725-AC05-4EAA-8E10-258DEA54190F}" srcOrd="0" destOrd="0" presId="urn:microsoft.com/office/officeart/2005/8/layout/pyramid1"/>
    <dgm:cxn modelId="{71E23801-AFD0-294D-ABEF-E4F8C6246983}" type="presParOf" srcId="{E8D628DA-45D8-4185-B162-C9C0E7B9BB75}" destId="{73FF8EBD-6561-4DF8-9014-44B25574076B}" srcOrd="1" destOrd="0" presId="urn:microsoft.com/office/officeart/2005/8/layout/pyramid1"/>
    <dgm:cxn modelId="{17719CCF-7B1C-D846-B5BE-7D954D8E0845}" type="presParOf" srcId="{4AB04A8F-4689-4D08-9F58-650B72F63F2F}" destId="{B252F93A-F283-4B15-B66C-CB87A9FAEF6C}" srcOrd="1" destOrd="0" presId="urn:microsoft.com/office/officeart/2005/8/layout/pyramid1"/>
    <dgm:cxn modelId="{14C57D00-6C61-B54A-8B62-766C8FD98AE4}" type="presParOf" srcId="{B252F93A-F283-4B15-B66C-CB87A9FAEF6C}" destId="{484B77DB-DB73-4871-8879-3909CC262036}" srcOrd="0" destOrd="0" presId="urn:microsoft.com/office/officeart/2005/8/layout/pyramid1"/>
    <dgm:cxn modelId="{F87A6333-3FC8-0647-85EC-7CFDE774946D}" type="presParOf" srcId="{B252F93A-F283-4B15-B66C-CB87A9FAEF6C}" destId="{01309483-A1FD-4A22-8CE4-B0DC343A7F8D}" srcOrd="1" destOrd="0" presId="urn:microsoft.com/office/officeart/2005/8/layout/pyramid1"/>
    <dgm:cxn modelId="{56D444F9-A7B0-3D4C-83CF-CD69D9FE6628}" type="presParOf" srcId="{4AB04A8F-4689-4D08-9F58-650B72F63F2F}" destId="{5F6D0A3B-28E0-4757-934D-A088B9D7EFAD}" srcOrd="2" destOrd="0" presId="urn:microsoft.com/office/officeart/2005/8/layout/pyramid1"/>
    <dgm:cxn modelId="{F50BAC46-84E0-AD42-9497-1C05B7AFA79F}" type="presParOf" srcId="{5F6D0A3B-28E0-4757-934D-A088B9D7EFAD}" destId="{D63241FF-1287-4C17-B7D2-90B2C92D865D}" srcOrd="0" destOrd="0" presId="urn:microsoft.com/office/officeart/2005/8/layout/pyramid1"/>
    <dgm:cxn modelId="{968DA99E-6786-8B41-A81B-94B21535B431}" type="presParOf" srcId="{5F6D0A3B-28E0-4757-934D-A088B9D7EFAD}" destId="{FE7E078C-116F-46ED-8CE3-AA991B742CD9}" srcOrd="1" destOrd="0" presId="urn:microsoft.com/office/officeart/2005/8/layout/pyramid1"/>
    <dgm:cxn modelId="{AA750DC1-CDC5-EF4F-8513-3BB4FCCB2109}" type="presParOf" srcId="{4AB04A8F-4689-4D08-9F58-650B72F63F2F}" destId="{FA2B2CDB-0D5D-4872-897D-C30CA5D6E0B6}" srcOrd="3" destOrd="0" presId="urn:microsoft.com/office/officeart/2005/8/layout/pyramid1"/>
    <dgm:cxn modelId="{96358289-F64C-EF48-96E8-461DA600BEBA}" type="presParOf" srcId="{FA2B2CDB-0D5D-4872-897D-C30CA5D6E0B6}" destId="{00CDAF7F-356F-4141-80CB-CAD42C97204A}" srcOrd="0" destOrd="0" presId="urn:microsoft.com/office/officeart/2005/8/layout/pyramid1"/>
    <dgm:cxn modelId="{7A6DBD81-A40B-2149-9364-495B7044DB0D}" type="presParOf" srcId="{FA2B2CDB-0D5D-4872-897D-C30CA5D6E0B6}" destId="{A6D88103-275D-4E88-904E-08F58EA30CED}" srcOrd="1" destOrd="0" presId="urn:microsoft.com/office/officeart/2005/8/layout/pyramid1"/>
    <dgm:cxn modelId="{5ED44675-78CD-024C-A85C-4DFC9DF06112}" type="presParOf" srcId="{4AB04A8F-4689-4D08-9F58-650B72F63F2F}" destId="{A412BA7B-3AEC-4709-A1D0-D7A743880BFE}" srcOrd="4" destOrd="0" presId="urn:microsoft.com/office/officeart/2005/8/layout/pyramid1"/>
    <dgm:cxn modelId="{08D5AC54-FA11-8148-97A5-4FA3B0DA826A}" type="presParOf" srcId="{A412BA7B-3AEC-4709-A1D0-D7A743880BFE}" destId="{A6DCE43A-2F27-4A03-90F9-2647248CA0B4}" srcOrd="0" destOrd="0" presId="urn:microsoft.com/office/officeart/2005/8/layout/pyramid1"/>
    <dgm:cxn modelId="{F631DCF0-1A38-CD46-8750-FC4BCCEF60A1}"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C0A47012-EAC3-444E-9862-AEF2535D0758}" type="presOf" srcId="{48E9798C-9867-4CDE-9D9E-8933BAECA118}" destId="{FE7E078C-116F-46ED-8CE3-AA991B742CD9}" srcOrd="1" destOrd="0" presId="urn:microsoft.com/office/officeart/2005/8/layout/pyramid1"/>
    <dgm:cxn modelId="{6B96BF1C-EA94-4EB8-BD21-6CFF7ABB2A83}" srcId="{B32342B1-3816-4F98-BE34-60E9FDA2913E}" destId="{946B6008-CB95-401D-9B17-BF98918D531C}" srcOrd="4" destOrd="0" parTransId="{8F877EDC-4FAF-4F61-BD96-87BA18B8743C}" sibTransId="{DF7B0291-F8E7-45C1-91C3-FEC92BDBEEF0}"/>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D99F4454-61D7-40FC-B847-C0DA95662A66}" srcId="{B32342B1-3816-4F98-BE34-60E9FDA2913E}" destId="{ABEC76C4-B8A1-4EF1-9CC6-E8ED92639EE7}" srcOrd="1" destOrd="0" parTransId="{B3E39ABE-FF8F-47B4-86EC-A6C2C564F5AA}" sibTransId="{32F0D718-9DE7-47FB-B8F9-186A62969534}"/>
    <dgm:cxn modelId="{9E593776-394E-9E4D-BC63-23BDD83F764E}" type="presOf" srcId="{48E9798C-9867-4CDE-9D9E-8933BAECA118}" destId="{D63241FF-1287-4C17-B7D2-90B2C92D865D}" srcOrd="0" destOrd="0" presId="urn:microsoft.com/office/officeart/2005/8/layout/pyramid1"/>
    <dgm:cxn modelId="{F47FEF76-99E2-1146-A06B-28E0573A9254}" type="presOf" srcId="{6AACCA41-D4A5-48B6-AE0F-D5F405EDDE47}" destId="{E97A5725-AC05-4EAA-8E10-258DEA54190F}" srcOrd="0" destOrd="0" presId="urn:microsoft.com/office/officeart/2005/8/layout/pyramid1"/>
    <dgm:cxn modelId="{57342957-4D0F-4046-B5E7-9E3175C7A95E}" srcId="{B32342B1-3816-4F98-BE34-60E9FDA2913E}" destId="{48E9798C-9867-4CDE-9D9E-8933BAECA118}" srcOrd="2" destOrd="0" parTransId="{A7D05915-463D-488B-ACD7-D95E0C11CEBE}" sibTransId="{0FA32AE5-4952-4AC6-8C8E-EEBE4A9E600C}"/>
    <dgm:cxn modelId="{5A518AA4-5C6C-664E-8380-57AA0916E2B8}" type="presOf" srcId="{ABEC76C4-B8A1-4EF1-9CC6-E8ED92639EE7}" destId="{484B77DB-DB73-4871-8879-3909CC262036}" srcOrd="0" destOrd="0" presId="urn:microsoft.com/office/officeart/2005/8/layout/pyramid1"/>
    <dgm:cxn modelId="{DB257AAD-DAF3-A343-B901-164A12712170}" type="presOf" srcId="{ABEC76C4-B8A1-4EF1-9CC6-E8ED92639EE7}" destId="{01309483-A1FD-4A22-8CE4-B0DC343A7F8D}" srcOrd="1" destOrd="0" presId="urn:microsoft.com/office/officeart/2005/8/layout/pyramid1"/>
    <dgm:cxn modelId="{A86B62AE-CAEF-664B-8964-0A8F3CD84C44}" type="presOf" srcId="{541EFD89-15E4-4AF5-9443-2A040E49276F}" destId="{00CDAF7F-356F-4141-80CB-CAD42C97204A}" srcOrd="0" destOrd="0" presId="urn:microsoft.com/office/officeart/2005/8/layout/pyramid1"/>
    <dgm:cxn modelId="{AFC3B2CA-00B3-864C-A9F7-C9C6DE8A22C1}" type="presOf" srcId="{946B6008-CB95-401D-9B17-BF98918D531C}" destId="{A6DCE43A-2F27-4A03-90F9-2647248CA0B4}" srcOrd="0" destOrd="0" presId="urn:microsoft.com/office/officeart/2005/8/layout/pyramid1"/>
    <dgm:cxn modelId="{2DB79CD4-2882-774F-9343-D0F1968D1B02}" type="presOf" srcId="{6AACCA41-D4A5-48B6-AE0F-D5F405EDDE47}" destId="{73FF8EBD-6561-4DF8-9014-44B25574076B}" srcOrd="1" destOrd="0" presId="urn:microsoft.com/office/officeart/2005/8/layout/pyramid1"/>
    <dgm:cxn modelId="{50A397E7-E960-0C4C-A866-481B895F2E59}" type="presOf" srcId="{541EFD89-15E4-4AF5-9443-2A040E49276F}" destId="{A6D88103-275D-4E88-904E-08F58EA30CED}" srcOrd="1" destOrd="0" presId="urn:microsoft.com/office/officeart/2005/8/layout/pyramid1"/>
    <dgm:cxn modelId="{C3C01BEA-23F7-1949-BCD4-659588736BED}" type="presOf" srcId="{946B6008-CB95-401D-9B17-BF98918D531C}" destId="{6837B0C3-4CF7-4F22-B6CC-7DF8CDF82B21}" srcOrd="1" destOrd="0" presId="urn:microsoft.com/office/officeart/2005/8/layout/pyramid1"/>
    <dgm:cxn modelId="{115CE2EC-7765-C341-9C07-340AFCA633FB}" type="presOf" srcId="{B32342B1-3816-4F98-BE34-60E9FDA2913E}" destId="{4AB04A8F-4689-4D08-9F58-650B72F63F2F}" srcOrd="0" destOrd="0" presId="urn:microsoft.com/office/officeart/2005/8/layout/pyramid1"/>
    <dgm:cxn modelId="{755C4D06-F45A-4941-9EC0-9DFF28979886}" type="presParOf" srcId="{4AB04A8F-4689-4D08-9F58-650B72F63F2F}" destId="{E8D628DA-45D8-4185-B162-C9C0E7B9BB75}" srcOrd="0" destOrd="0" presId="urn:microsoft.com/office/officeart/2005/8/layout/pyramid1"/>
    <dgm:cxn modelId="{36BB2B75-EADD-1348-8610-F5DE1D4FF79D}" type="presParOf" srcId="{E8D628DA-45D8-4185-B162-C9C0E7B9BB75}" destId="{E97A5725-AC05-4EAA-8E10-258DEA54190F}" srcOrd="0" destOrd="0" presId="urn:microsoft.com/office/officeart/2005/8/layout/pyramid1"/>
    <dgm:cxn modelId="{84494BC7-6CF5-CE49-8657-D095E4B39386}" type="presParOf" srcId="{E8D628DA-45D8-4185-B162-C9C0E7B9BB75}" destId="{73FF8EBD-6561-4DF8-9014-44B25574076B}" srcOrd="1" destOrd="0" presId="urn:microsoft.com/office/officeart/2005/8/layout/pyramid1"/>
    <dgm:cxn modelId="{64306150-8131-6C4E-8E47-3C5DAA80BC4D}" type="presParOf" srcId="{4AB04A8F-4689-4D08-9F58-650B72F63F2F}" destId="{B252F93A-F283-4B15-B66C-CB87A9FAEF6C}" srcOrd="1" destOrd="0" presId="urn:microsoft.com/office/officeart/2005/8/layout/pyramid1"/>
    <dgm:cxn modelId="{05014AB8-0BA7-E44B-AAA4-28496E989B87}" type="presParOf" srcId="{B252F93A-F283-4B15-B66C-CB87A9FAEF6C}" destId="{484B77DB-DB73-4871-8879-3909CC262036}" srcOrd="0" destOrd="0" presId="urn:microsoft.com/office/officeart/2005/8/layout/pyramid1"/>
    <dgm:cxn modelId="{EDB5D578-26AF-0647-AAD4-D0D015F7B75E}" type="presParOf" srcId="{B252F93A-F283-4B15-B66C-CB87A9FAEF6C}" destId="{01309483-A1FD-4A22-8CE4-B0DC343A7F8D}" srcOrd="1" destOrd="0" presId="urn:microsoft.com/office/officeart/2005/8/layout/pyramid1"/>
    <dgm:cxn modelId="{53D6B3FE-314A-964B-9BC4-0284015C6C71}" type="presParOf" srcId="{4AB04A8F-4689-4D08-9F58-650B72F63F2F}" destId="{5F6D0A3B-28E0-4757-934D-A088B9D7EFAD}" srcOrd="2" destOrd="0" presId="urn:microsoft.com/office/officeart/2005/8/layout/pyramid1"/>
    <dgm:cxn modelId="{1084CAC0-DDCB-DB4A-8CA8-23ABE6302779}" type="presParOf" srcId="{5F6D0A3B-28E0-4757-934D-A088B9D7EFAD}" destId="{D63241FF-1287-4C17-B7D2-90B2C92D865D}" srcOrd="0" destOrd="0" presId="urn:microsoft.com/office/officeart/2005/8/layout/pyramid1"/>
    <dgm:cxn modelId="{5E05CAEC-2047-2840-B3E0-7E0F124369FC}" type="presParOf" srcId="{5F6D0A3B-28E0-4757-934D-A088B9D7EFAD}" destId="{FE7E078C-116F-46ED-8CE3-AA991B742CD9}" srcOrd="1" destOrd="0" presId="urn:microsoft.com/office/officeart/2005/8/layout/pyramid1"/>
    <dgm:cxn modelId="{F971EEE4-C2A5-6842-A856-F1F2D32A2BDD}" type="presParOf" srcId="{4AB04A8F-4689-4D08-9F58-650B72F63F2F}" destId="{FA2B2CDB-0D5D-4872-897D-C30CA5D6E0B6}" srcOrd="3" destOrd="0" presId="urn:microsoft.com/office/officeart/2005/8/layout/pyramid1"/>
    <dgm:cxn modelId="{0DF83A28-F67B-5045-BF23-7AE9EAD1B99C}" type="presParOf" srcId="{FA2B2CDB-0D5D-4872-897D-C30CA5D6E0B6}" destId="{00CDAF7F-356F-4141-80CB-CAD42C97204A}" srcOrd="0" destOrd="0" presId="urn:microsoft.com/office/officeart/2005/8/layout/pyramid1"/>
    <dgm:cxn modelId="{B4E5771C-2951-DA4C-AF9E-D016CBD3B9DF}" type="presParOf" srcId="{FA2B2CDB-0D5D-4872-897D-C30CA5D6E0B6}" destId="{A6D88103-275D-4E88-904E-08F58EA30CED}" srcOrd="1" destOrd="0" presId="urn:microsoft.com/office/officeart/2005/8/layout/pyramid1"/>
    <dgm:cxn modelId="{E5C8572F-D505-1149-9229-61D360E40082}" type="presParOf" srcId="{4AB04A8F-4689-4D08-9F58-650B72F63F2F}" destId="{A412BA7B-3AEC-4709-A1D0-D7A743880BFE}" srcOrd="4" destOrd="0" presId="urn:microsoft.com/office/officeart/2005/8/layout/pyramid1"/>
    <dgm:cxn modelId="{846C6B5A-A40B-5049-B6D7-6135FFAE17D7}" type="presParOf" srcId="{A412BA7B-3AEC-4709-A1D0-D7A743880BFE}" destId="{A6DCE43A-2F27-4A03-90F9-2647248CA0B4}" srcOrd="0" destOrd="0" presId="urn:microsoft.com/office/officeart/2005/8/layout/pyramid1"/>
    <dgm:cxn modelId="{5EF53056-0C17-3445-AA71-E65F1CABE7CA}"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9951961A-08F8-B445-8F48-00EA93465593}" type="presOf" srcId="{541EFD89-15E4-4AF5-9443-2A040E49276F}" destId="{A6D88103-275D-4E88-904E-08F58EA30CED}" srcOrd="1" destOrd="0" presId="urn:microsoft.com/office/officeart/2005/8/layout/pyramid1"/>
    <dgm:cxn modelId="{6B96BF1C-EA94-4EB8-BD21-6CFF7ABB2A83}" srcId="{B32342B1-3816-4F98-BE34-60E9FDA2913E}" destId="{946B6008-CB95-401D-9B17-BF98918D531C}" srcOrd="4" destOrd="0" parTransId="{8F877EDC-4FAF-4F61-BD96-87BA18B8743C}" sibTransId="{DF7B0291-F8E7-45C1-91C3-FEC92BDBEEF0}"/>
    <dgm:cxn modelId="{B6F62C1E-FE37-624E-A756-CCE59D5746B7}" type="presOf" srcId="{946B6008-CB95-401D-9B17-BF98918D531C}" destId="{A6DCE43A-2F27-4A03-90F9-2647248CA0B4}" srcOrd="0" destOrd="0" presId="urn:microsoft.com/office/officeart/2005/8/layout/pyramid1"/>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7B669729-9E4A-9743-900F-D24240DBD699}" type="presOf" srcId="{B32342B1-3816-4F98-BE34-60E9FDA2913E}" destId="{4AB04A8F-4689-4D08-9F58-650B72F63F2F}" srcOrd="0" destOrd="0" presId="urn:microsoft.com/office/officeart/2005/8/layout/pyramid1"/>
    <dgm:cxn modelId="{236D573D-E689-CC4A-9190-4326EA4B3945}" type="presOf" srcId="{541EFD89-15E4-4AF5-9443-2A040E49276F}" destId="{00CDAF7F-356F-4141-80CB-CAD42C97204A}" srcOrd="0" destOrd="0" presId="urn:microsoft.com/office/officeart/2005/8/layout/pyramid1"/>
    <dgm:cxn modelId="{0673F64C-9489-E143-9D14-6F8DEED5D004}" type="presOf" srcId="{ABEC76C4-B8A1-4EF1-9CC6-E8ED92639EE7}" destId="{484B77DB-DB73-4871-8879-3909CC262036}" srcOrd="0"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57342957-4D0F-4046-B5E7-9E3175C7A95E}" srcId="{B32342B1-3816-4F98-BE34-60E9FDA2913E}" destId="{48E9798C-9867-4CDE-9D9E-8933BAECA118}" srcOrd="2" destOrd="0" parTransId="{A7D05915-463D-488B-ACD7-D95E0C11CEBE}" sibTransId="{0FA32AE5-4952-4AC6-8C8E-EEBE4A9E600C}"/>
    <dgm:cxn modelId="{E203407E-0FAE-1E4F-BBF7-774E13643A64}" type="presOf" srcId="{946B6008-CB95-401D-9B17-BF98918D531C}" destId="{6837B0C3-4CF7-4F22-B6CC-7DF8CDF82B21}" srcOrd="1" destOrd="0" presId="urn:microsoft.com/office/officeart/2005/8/layout/pyramid1"/>
    <dgm:cxn modelId="{40E62C9E-1E11-6046-887D-978935050258}" type="presOf" srcId="{6AACCA41-D4A5-48B6-AE0F-D5F405EDDE47}" destId="{73FF8EBD-6561-4DF8-9014-44B25574076B}" srcOrd="1" destOrd="0" presId="urn:microsoft.com/office/officeart/2005/8/layout/pyramid1"/>
    <dgm:cxn modelId="{553FABA2-6898-8B4E-81E6-623ECA65E4AF}" type="presOf" srcId="{6AACCA41-D4A5-48B6-AE0F-D5F405EDDE47}" destId="{E97A5725-AC05-4EAA-8E10-258DEA54190F}" srcOrd="0" destOrd="0" presId="urn:microsoft.com/office/officeart/2005/8/layout/pyramid1"/>
    <dgm:cxn modelId="{5B8730AB-7E9A-9748-94E8-E619020F33B5}" type="presOf" srcId="{48E9798C-9867-4CDE-9D9E-8933BAECA118}" destId="{FE7E078C-116F-46ED-8CE3-AA991B742CD9}" srcOrd="1" destOrd="0" presId="urn:microsoft.com/office/officeart/2005/8/layout/pyramid1"/>
    <dgm:cxn modelId="{A96AD8B0-1E51-A64E-900C-2720ABD4F8FA}" type="presOf" srcId="{ABEC76C4-B8A1-4EF1-9CC6-E8ED92639EE7}" destId="{01309483-A1FD-4A22-8CE4-B0DC343A7F8D}" srcOrd="1" destOrd="0" presId="urn:microsoft.com/office/officeart/2005/8/layout/pyramid1"/>
    <dgm:cxn modelId="{DE854ADB-D0B1-8948-82FB-C004860B34F2}" type="presOf" srcId="{48E9798C-9867-4CDE-9D9E-8933BAECA118}" destId="{D63241FF-1287-4C17-B7D2-90B2C92D865D}" srcOrd="0" destOrd="0" presId="urn:microsoft.com/office/officeart/2005/8/layout/pyramid1"/>
    <dgm:cxn modelId="{867404A1-F3B4-4146-88D3-3DED213C3753}" type="presParOf" srcId="{4AB04A8F-4689-4D08-9F58-650B72F63F2F}" destId="{E8D628DA-45D8-4185-B162-C9C0E7B9BB75}" srcOrd="0" destOrd="0" presId="urn:microsoft.com/office/officeart/2005/8/layout/pyramid1"/>
    <dgm:cxn modelId="{AA067A3A-185D-3A43-A593-707890F71438}" type="presParOf" srcId="{E8D628DA-45D8-4185-B162-C9C0E7B9BB75}" destId="{E97A5725-AC05-4EAA-8E10-258DEA54190F}" srcOrd="0" destOrd="0" presId="urn:microsoft.com/office/officeart/2005/8/layout/pyramid1"/>
    <dgm:cxn modelId="{659698F3-C688-9740-92D1-BB607C9C6C5F}" type="presParOf" srcId="{E8D628DA-45D8-4185-B162-C9C0E7B9BB75}" destId="{73FF8EBD-6561-4DF8-9014-44B25574076B}" srcOrd="1" destOrd="0" presId="urn:microsoft.com/office/officeart/2005/8/layout/pyramid1"/>
    <dgm:cxn modelId="{E7414F87-C66A-614F-877D-C575E6C844A9}" type="presParOf" srcId="{4AB04A8F-4689-4D08-9F58-650B72F63F2F}" destId="{B252F93A-F283-4B15-B66C-CB87A9FAEF6C}" srcOrd="1" destOrd="0" presId="urn:microsoft.com/office/officeart/2005/8/layout/pyramid1"/>
    <dgm:cxn modelId="{BBB86CFD-A213-C545-B33D-76723FB9DB1E}" type="presParOf" srcId="{B252F93A-F283-4B15-B66C-CB87A9FAEF6C}" destId="{484B77DB-DB73-4871-8879-3909CC262036}" srcOrd="0" destOrd="0" presId="urn:microsoft.com/office/officeart/2005/8/layout/pyramid1"/>
    <dgm:cxn modelId="{F6D520AE-5C65-1D4B-B6DB-35582F3F3174}" type="presParOf" srcId="{B252F93A-F283-4B15-B66C-CB87A9FAEF6C}" destId="{01309483-A1FD-4A22-8CE4-B0DC343A7F8D}" srcOrd="1" destOrd="0" presId="urn:microsoft.com/office/officeart/2005/8/layout/pyramid1"/>
    <dgm:cxn modelId="{2C7E4C4F-04DA-9D4E-A074-BD7A75A5816C}" type="presParOf" srcId="{4AB04A8F-4689-4D08-9F58-650B72F63F2F}" destId="{5F6D0A3B-28E0-4757-934D-A088B9D7EFAD}" srcOrd="2" destOrd="0" presId="urn:microsoft.com/office/officeart/2005/8/layout/pyramid1"/>
    <dgm:cxn modelId="{B2FFFA63-F3A7-1149-9265-7DCBA47F6FA3}" type="presParOf" srcId="{5F6D0A3B-28E0-4757-934D-A088B9D7EFAD}" destId="{D63241FF-1287-4C17-B7D2-90B2C92D865D}" srcOrd="0" destOrd="0" presId="urn:microsoft.com/office/officeart/2005/8/layout/pyramid1"/>
    <dgm:cxn modelId="{7C4BD759-63ED-1B4A-9F41-58C8E348AA38}" type="presParOf" srcId="{5F6D0A3B-28E0-4757-934D-A088B9D7EFAD}" destId="{FE7E078C-116F-46ED-8CE3-AA991B742CD9}" srcOrd="1" destOrd="0" presId="urn:microsoft.com/office/officeart/2005/8/layout/pyramid1"/>
    <dgm:cxn modelId="{22D4B8A3-C8E8-4147-9E20-6CF21EB8D98A}" type="presParOf" srcId="{4AB04A8F-4689-4D08-9F58-650B72F63F2F}" destId="{FA2B2CDB-0D5D-4872-897D-C30CA5D6E0B6}" srcOrd="3" destOrd="0" presId="urn:microsoft.com/office/officeart/2005/8/layout/pyramid1"/>
    <dgm:cxn modelId="{498570F0-5A41-4843-B260-7879410310C5}" type="presParOf" srcId="{FA2B2CDB-0D5D-4872-897D-C30CA5D6E0B6}" destId="{00CDAF7F-356F-4141-80CB-CAD42C97204A}" srcOrd="0" destOrd="0" presId="urn:microsoft.com/office/officeart/2005/8/layout/pyramid1"/>
    <dgm:cxn modelId="{CC2A396A-436E-5644-A4EE-4258466E254E}" type="presParOf" srcId="{FA2B2CDB-0D5D-4872-897D-C30CA5D6E0B6}" destId="{A6D88103-275D-4E88-904E-08F58EA30CED}" srcOrd="1" destOrd="0" presId="urn:microsoft.com/office/officeart/2005/8/layout/pyramid1"/>
    <dgm:cxn modelId="{B85BB0A7-0F8C-1542-B7F3-92D343CAB334}" type="presParOf" srcId="{4AB04A8F-4689-4D08-9F58-650B72F63F2F}" destId="{A412BA7B-3AEC-4709-A1D0-D7A743880BFE}" srcOrd="4" destOrd="0" presId="urn:microsoft.com/office/officeart/2005/8/layout/pyramid1"/>
    <dgm:cxn modelId="{325D8922-5D0D-2346-94F0-7146AB886951}" type="presParOf" srcId="{A412BA7B-3AEC-4709-A1D0-D7A743880BFE}" destId="{A6DCE43A-2F27-4A03-90F9-2647248CA0B4}" srcOrd="0" destOrd="0" presId="urn:microsoft.com/office/officeart/2005/8/layout/pyramid1"/>
    <dgm:cxn modelId="{2E9D7A63-251E-154C-B26B-6F3CE73A32B6}"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6B96BF1C-EA94-4EB8-BD21-6CFF7ABB2A83}" srcId="{B32342B1-3816-4F98-BE34-60E9FDA2913E}" destId="{946B6008-CB95-401D-9B17-BF98918D531C}" srcOrd="4" destOrd="0" parTransId="{8F877EDC-4FAF-4F61-BD96-87BA18B8743C}" sibTransId="{DF7B0291-F8E7-45C1-91C3-FEC92BDBEEF0}"/>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6FBB0727-1A5E-E24E-B898-2DA041B99610}" type="presOf" srcId="{6AACCA41-D4A5-48B6-AE0F-D5F405EDDE47}" destId="{E97A5725-AC05-4EAA-8E10-258DEA54190F}" srcOrd="0" destOrd="0" presId="urn:microsoft.com/office/officeart/2005/8/layout/pyramid1"/>
    <dgm:cxn modelId="{6009C32F-5637-644C-A078-766D3534AD36}" type="presOf" srcId="{541EFD89-15E4-4AF5-9443-2A040E49276F}" destId="{A6D88103-275D-4E88-904E-08F58EA30CED}" srcOrd="1" destOrd="0" presId="urn:microsoft.com/office/officeart/2005/8/layout/pyramid1"/>
    <dgm:cxn modelId="{A69E0536-7631-064C-A809-98573A779EDD}" type="presOf" srcId="{48E9798C-9867-4CDE-9D9E-8933BAECA118}" destId="{FE7E078C-116F-46ED-8CE3-AA991B742CD9}" srcOrd="1" destOrd="0" presId="urn:microsoft.com/office/officeart/2005/8/layout/pyramid1"/>
    <dgm:cxn modelId="{E432FD36-6B2A-7E48-8B12-D8346781AAAE}" type="presOf" srcId="{6AACCA41-D4A5-48B6-AE0F-D5F405EDDE47}" destId="{73FF8EBD-6561-4DF8-9014-44B25574076B}" srcOrd="1" destOrd="0" presId="urn:microsoft.com/office/officeart/2005/8/layout/pyramid1"/>
    <dgm:cxn modelId="{EF6E693B-0E0D-2D47-8E1E-51D485ACA44E}" type="presOf" srcId="{48E9798C-9867-4CDE-9D9E-8933BAECA118}" destId="{D63241FF-1287-4C17-B7D2-90B2C92D865D}" srcOrd="0" destOrd="0" presId="urn:microsoft.com/office/officeart/2005/8/layout/pyramid1"/>
    <dgm:cxn modelId="{1409E042-0E79-F14B-A591-CF369A4601FE}" type="presOf" srcId="{ABEC76C4-B8A1-4EF1-9CC6-E8ED92639EE7}" destId="{484B77DB-DB73-4871-8879-3909CC262036}" srcOrd="0"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57342957-4D0F-4046-B5E7-9E3175C7A95E}" srcId="{B32342B1-3816-4F98-BE34-60E9FDA2913E}" destId="{48E9798C-9867-4CDE-9D9E-8933BAECA118}" srcOrd="2" destOrd="0" parTransId="{A7D05915-463D-488B-ACD7-D95E0C11CEBE}" sibTransId="{0FA32AE5-4952-4AC6-8C8E-EEBE4A9E600C}"/>
    <dgm:cxn modelId="{9D8BC0A5-8CCA-8643-80C4-1573B29884D7}" type="presOf" srcId="{946B6008-CB95-401D-9B17-BF98918D531C}" destId="{6837B0C3-4CF7-4F22-B6CC-7DF8CDF82B21}" srcOrd="1" destOrd="0" presId="urn:microsoft.com/office/officeart/2005/8/layout/pyramid1"/>
    <dgm:cxn modelId="{84CA16C2-138C-724B-914D-4623D0499F62}" type="presOf" srcId="{541EFD89-15E4-4AF5-9443-2A040E49276F}" destId="{00CDAF7F-356F-4141-80CB-CAD42C97204A}" srcOrd="0" destOrd="0" presId="urn:microsoft.com/office/officeart/2005/8/layout/pyramid1"/>
    <dgm:cxn modelId="{351BEDC7-0B01-7D4E-94E6-05561DAE9B10}" type="presOf" srcId="{ABEC76C4-B8A1-4EF1-9CC6-E8ED92639EE7}" destId="{01309483-A1FD-4A22-8CE4-B0DC343A7F8D}" srcOrd="1" destOrd="0" presId="urn:microsoft.com/office/officeart/2005/8/layout/pyramid1"/>
    <dgm:cxn modelId="{D4673ECB-DCA4-5242-BB01-1E2DE4200975}" type="presOf" srcId="{B32342B1-3816-4F98-BE34-60E9FDA2913E}" destId="{4AB04A8F-4689-4D08-9F58-650B72F63F2F}" srcOrd="0" destOrd="0" presId="urn:microsoft.com/office/officeart/2005/8/layout/pyramid1"/>
    <dgm:cxn modelId="{84843BCE-7BA9-174C-AD51-D9534CAE114B}" type="presOf" srcId="{946B6008-CB95-401D-9B17-BF98918D531C}" destId="{A6DCE43A-2F27-4A03-90F9-2647248CA0B4}" srcOrd="0" destOrd="0" presId="urn:microsoft.com/office/officeart/2005/8/layout/pyramid1"/>
    <dgm:cxn modelId="{0325E438-FA6D-0946-8BC4-6FC42B1FC3DB}" type="presParOf" srcId="{4AB04A8F-4689-4D08-9F58-650B72F63F2F}" destId="{E8D628DA-45D8-4185-B162-C9C0E7B9BB75}" srcOrd="0" destOrd="0" presId="urn:microsoft.com/office/officeart/2005/8/layout/pyramid1"/>
    <dgm:cxn modelId="{08FEFD54-2BDC-B041-9EEF-C3F8C7337857}" type="presParOf" srcId="{E8D628DA-45D8-4185-B162-C9C0E7B9BB75}" destId="{E97A5725-AC05-4EAA-8E10-258DEA54190F}" srcOrd="0" destOrd="0" presId="urn:microsoft.com/office/officeart/2005/8/layout/pyramid1"/>
    <dgm:cxn modelId="{A51AAA7B-EE82-C948-8D36-5E5000DF7A5D}" type="presParOf" srcId="{E8D628DA-45D8-4185-B162-C9C0E7B9BB75}" destId="{73FF8EBD-6561-4DF8-9014-44B25574076B}" srcOrd="1" destOrd="0" presId="urn:microsoft.com/office/officeart/2005/8/layout/pyramid1"/>
    <dgm:cxn modelId="{9D27B13C-334B-1A4A-9D39-56875A59FDAD}" type="presParOf" srcId="{4AB04A8F-4689-4D08-9F58-650B72F63F2F}" destId="{B252F93A-F283-4B15-B66C-CB87A9FAEF6C}" srcOrd="1" destOrd="0" presId="urn:microsoft.com/office/officeart/2005/8/layout/pyramid1"/>
    <dgm:cxn modelId="{704683B3-278C-3344-A9F0-26EB31EDEAA8}" type="presParOf" srcId="{B252F93A-F283-4B15-B66C-CB87A9FAEF6C}" destId="{484B77DB-DB73-4871-8879-3909CC262036}" srcOrd="0" destOrd="0" presId="urn:microsoft.com/office/officeart/2005/8/layout/pyramid1"/>
    <dgm:cxn modelId="{C4D65567-EDC9-5E44-B667-73BD7F1C550D}" type="presParOf" srcId="{B252F93A-F283-4B15-B66C-CB87A9FAEF6C}" destId="{01309483-A1FD-4A22-8CE4-B0DC343A7F8D}" srcOrd="1" destOrd="0" presId="urn:microsoft.com/office/officeart/2005/8/layout/pyramid1"/>
    <dgm:cxn modelId="{6A749880-5FF9-F74A-A586-17E8133E7A26}" type="presParOf" srcId="{4AB04A8F-4689-4D08-9F58-650B72F63F2F}" destId="{5F6D0A3B-28E0-4757-934D-A088B9D7EFAD}" srcOrd="2" destOrd="0" presId="urn:microsoft.com/office/officeart/2005/8/layout/pyramid1"/>
    <dgm:cxn modelId="{B4D31B9B-89B6-3A4F-A373-F44E09521C4B}" type="presParOf" srcId="{5F6D0A3B-28E0-4757-934D-A088B9D7EFAD}" destId="{D63241FF-1287-4C17-B7D2-90B2C92D865D}" srcOrd="0" destOrd="0" presId="urn:microsoft.com/office/officeart/2005/8/layout/pyramid1"/>
    <dgm:cxn modelId="{38F4C960-B533-6C4F-A0AC-B6602589EA0A}" type="presParOf" srcId="{5F6D0A3B-28E0-4757-934D-A088B9D7EFAD}" destId="{FE7E078C-116F-46ED-8CE3-AA991B742CD9}" srcOrd="1" destOrd="0" presId="urn:microsoft.com/office/officeart/2005/8/layout/pyramid1"/>
    <dgm:cxn modelId="{3FB28434-CC54-1243-9869-C9783382C7F2}" type="presParOf" srcId="{4AB04A8F-4689-4D08-9F58-650B72F63F2F}" destId="{FA2B2CDB-0D5D-4872-897D-C30CA5D6E0B6}" srcOrd="3" destOrd="0" presId="urn:microsoft.com/office/officeart/2005/8/layout/pyramid1"/>
    <dgm:cxn modelId="{5AC0A561-0FD9-C347-BA07-7FFE8EC6727D}" type="presParOf" srcId="{FA2B2CDB-0D5D-4872-897D-C30CA5D6E0B6}" destId="{00CDAF7F-356F-4141-80CB-CAD42C97204A}" srcOrd="0" destOrd="0" presId="urn:microsoft.com/office/officeart/2005/8/layout/pyramid1"/>
    <dgm:cxn modelId="{0E502957-351B-CE42-9211-FEFBF7680685}" type="presParOf" srcId="{FA2B2CDB-0D5D-4872-897D-C30CA5D6E0B6}" destId="{A6D88103-275D-4E88-904E-08F58EA30CED}" srcOrd="1" destOrd="0" presId="urn:microsoft.com/office/officeart/2005/8/layout/pyramid1"/>
    <dgm:cxn modelId="{44FD751B-AF8C-804E-9731-3E5B8BE4D455}" type="presParOf" srcId="{4AB04A8F-4689-4D08-9F58-650B72F63F2F}" destId="{A412BA7B-3AEC-4709-A1D0-D7A743880BFE}" srcOrd="4" destOrd="0" presId="urn:microsoft.com/office/officeart/2005/8/layout/pyramid1"/>
    <dgm:cxn modelId="{454728C6-CD23-584A-8A96-2DBEE07A4DC0}" type="presParOf" srcId="{A412BA7B-3AEC-4709-A1D0-D7A743880BFE}" destId="{A6DCE43A-2F27-4A03-90F9-2647248CA0B4}" srcOrd="0" destOrd="0" presId="urn:microsoft.com/office/officeart/2005/8/layout/pyramid1"/>
    <dgm:cxn modelId="{2AFB8E96-E2E9-764E-9956-20BC42AD08B3}"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EB3C980E-CDB1-2A4B-9C85-9F0FEC5AFC85}" type="presOf" srcId="{ABEC76C4-B8A1-4EF1-9CC6-E8ED92639EE7}" destId="{484B77DB-DB73-4871-8879-3909CC262036}" srcOrd="0" destOrd="0" presId="urn:microsoft.com/office/officeart/2005/8/layout/pyramid1"/>
    <dgm:cxn modelId="{6B96BF1C-EA94-4EB8-BD21-6CFF7ABB2A83}" srcId="{B32342B1-3816-4F98-BE34-60E9FDA2913E}" destId="{946B6008-CB95-401D-9B17-BF98918D531C}" srcOrd="4" destOrd="0" parTransId="{8F877EDC-4FAF-4F61-BD96-87BA18B8743C}" sibTransId="{DF7B0291-F8E7-45C1-91C3-FEC92BDBEEF0}"/>
    <dgm:cxn modelId="{85998D1D-8E35-4B45-949B-E563721A0179}" type="presOf" srcId="{ABEC76C4-B8A1-4EF1-9CC6-E8ED92639EE7}" destId="{01309483-A1FD-4A22-8CE4-B0DC343A7F8D}" srcOrd="1" destOrd="0" presId="urn:microsoft.com/office/officeart/2005/8/layout/pyramid1"/>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4DD4432A-59B0-B141-81F2-DC3DFBF715A4}" type="presOf" srcId="{541EFD89-15E4-4AF5-9443-2A040E49276F}" destId="{A6D88103-275D-4E88-904E-08F58EA30CED}" srcOrd="1" destOrd="0" presId="urn:microsoft.com/office/officeart/2005/8/layout/pyramid1"/>
    <dgm:cxn modelId="{9182152C-C3A1-4248-A9E7-E44D9B9F17E1}" type="presOf" srcId="{946B6008-CB95-401D-9B17-BF98918D531C}" destId="{A6DCE43A-2F27-4A03-90F9-2647248CA0B4}" srcOrd="0" destOrd="0" presId="urn:microsoft.com/office/officeart/2005/8/layout/pyramid1"/>
    <dgm:cxn modelId="{E90E8C3D-696F-5540-9C86-4270782201A8}" type="presOf" srcId="{48E9798C-9867-4CDE-9D9E-8933BAECA118}" destId="{FE7E078C-116F-46ED-8CE3-AA991B742CD9}" srcOrd="1" destOrd="0" presId="urn:microsoft.com/office/officeart/2005/8/layout/pyramid1"/>
    <dgm:cxn modelId="{D3A4465E-A021-F145-8D11-FAB198D480D6}" type="presOf" srcId="{6AACCA41-D4A5-48B6-AE0F-D5F405EDDE47}" destId="{E97A5725-AC05-4EAA-8E10-258DEA54190F}" srcOrd="0" destOrd="0" presId="urn:microsoft.com/office/officeart/2005/8/layout/pyramid1"/>
    <dgm:cxn modelId="{ACF45168-D648-FB47-AE86-4F9415524AFD}" type="presOf" srcId="{B32342B1-3816-4F98-BE34-60E9FDA2913E}" destId="{4AB04A8F-4689-4D08-9F58-650B72F63F2F}" srcOrd="0" destOrd="0" presId="urn:microsoft.com/office/officeart/2005/8/layout/pyramid1"/>
    <dgm:cxn modelId="{CF436C4D-9426-0348-AF8E-98E6109974F3}" type="presOf" srcId="{6AACCA41-D4A5-48B6-AE0F-D5F405EDDE47}" destId="{73FF8EBD-6561-4DF8-9014-44B25574076B}" srcOrd="1"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E02FD955-BC74-2248-B605-2825FE5C2A77}" type="presOf" srcId="{541EFD89-15E4-4AF5-9443-2A040E49276F}" destId="{00CDAF7F-356F-4141-80CB-CAD42C97204A}" srcOrd="0" destOrd="0" presId="urn:microsoft.com/office/officeart/2005/8/layout/pyramid1"/>
    <dgm:cxn modelId="{57342957-4D0F-4046-B5E7-9E3175C7A95E}" srcId="{B32342B1-3816-4F98-BE34-60E9FDA2913E}" destId="{48E9798C-9867-4CDE-9D9E-8933BAECA118}" srcOrd="2" destOrd="0" parTransId="{A7D05915-463D-488B-ACD7-D95E0C11CEBE}" sibTransId="{0FA32AE5-4952-4AC6-8C8E-EEBE4A9E600C}"/>
    <dgm:cxn modelId="{56D63FBD-228A-FD49-AD1B-97B9BFE058C7}" type="presOf" srcId="{48E9798C-9867-4CDE-9D9E-8933BAECA118}" destId="{D63241FF-1287-4C17-B7D2-90B2C92D865D}" srcOrd="0" destOrd="0" presId="urn:microsoft.com/office/officeart/2005/8/layout/pyramid1"/>
    <dgm:cxn modelId="{97648FF9-14CB-3344-B28F-33FCAB774D08}" type="presOf" srcId="{946B6008-CB95-401D-9B17-BF98918D531C}" destId="{6837B0C3-4CF7-4F22-B6CC-7DF8CDF82B21}" srcOrd="1" destOrd="0" presId="urn:microsoft.com/office/officeart/2005/8/layout/pyramid1"/>
    <dgm:cxn modelId="{9048E4D2-AF51-ED48-97A0-5B39A9E6BC3F}" type="presParOf" srcId="{4AB04A8F-4689-4D08-9F58-650B72F63F2F}" destId="{E8D628DA-45D8-4185-B162-C9C0E7B9BB75}" srcOrd="0" destOrd="0" presId="urn:microsoft.com/office/officeart/2005/8/layout/pyramid1"/>
    <dgm:cxn modelId="{49EED198-45DE-F744-9ECE-AAF221051AD3}" type="presParOf" srcId="{E8D628DA-45D8-4185-B162-C9C0E7B9BB75}" destId="{E97A5725-AC05-4EAA-8E10-258DEA54190F}" srcOrd="0" destOrd="0" presId="urn:microsoft.com/office/officeart/2005/8/layout/pyramid1"/>
    <dgm:cxn modelId="{AEEE7D97-E553-8243-8453-91D09B3EFBA8}" type="presParOf" srcId="{E8D628DA-45D8-4185-B162-C9C0E7B9BB75}" destId="{73FF8EBD-6561-4DF8-9014-44B25574076B}" srcOrd="1" destOrd="0" presId="urn:microsoft.com/office/officeart/2005/8/layout/pyramid1"/>
    <dgm:cxn modelId="{55EF589F-22FE-7247-A023-D0CC4C6569EF}" type="presParOf" srcId="{4AB04A8F-4689-4D08-9F58-650B72F63F2F}" destId="{B252F93A-F283-4B15-B66C-CB87A9FAEF6C}" srcOrd="1" destOrd="0" presId="urn:microsoft.com/office/officeart/2005/8/layout/pyramid1"/>
    <dgm:cxn modelId="{BCDADF1E-7734-7C41-9C50-C4D486D29AEF}" type="presParOf" srcId="{B252F93A-F283-4B15-B66C-CB87A9FAEF6C}" destId="{484B77DB-DB73-4871-8879-3909CC262036}" srcOrd="0" destOrd="0" presId="urn:microsoft.com/office/officeart/2005/8/layout/pyramid1"/>
    <dgm:cxn modelId="{BB59AB8D-C2F1-8C4E-95C0-F5AF849DDEB3}" type="presParOf" srcId="{B252F93A-F283-4B15-B66C-CB87A9FAEF6C}" destId="{01309483-A1FD-4A22-8CE4-B0DC343A7F8D}" srcOrd="1" destOrd="0" presId="urn:microsoft.com/office/officeart/2005/8/layout/pyramid1"/>
    <dgm:cxn modelId="{C60B35A3-29FA-9643-A04B-3404B82FDC2E}" type="presParOf" srcId="{4AB04A8F-4689-4D08-9F58-650B72F63F2F}" destId="{5F6D0A3B-28E0-4757-934D-A088B9D7EFAD}" srcOrd="2" destOrd="0" presId="urn:microsoft.com/office/officeart/2005/8/layout/pyramid1"/>
    <dgm:cxn modelId="{B7F62F9C-23AD-DD4D-9809-CC818C72F2C5}" type="presParOf" srcId="{5F6D0A3B-28E0-4757-934D-A088B9D7EFAD}" destId="{D63241FF-1287-4C17-B7D2-90B2C92D865D}" srcOrd="0" destOrd="0" presId="urn:microsoft.com/office/officeart/2005/8/layout/pyramid1"/>
    <dgm:cxn modelId="{8304A65F-E52E-AB4E-8EB3-9F3BE8B3B306}" type="presParOf" srcId="{5F6D0A3B-28E0-4757-934D-A088B9D7EFAD}" destId="{FE7E078C-116F-46ED-8CE3-AA991B742CD9}" srcOrd="1" destOrd="0" presId="urn:microsoft.com/office/officeart/2005/8/layout/pyramid1"/>
    <dgm:cxn modelId="{171E23BA-D607-6B40-A4ED-026D6C9EF883}" type="presParOf" srcId="{4AB04A8F-4689-4D08-9F58-650B72F63F2F}" destId="{FA2B2CDB-0D5D-4872-897D-C30CA5D6E0B6}" srcOrd="3" destOrd="0" presId="urn:microsoft.com/office/officeart/2005/8/layout/pyramid1"/>
    <dgm:cxn modelId="{C92F388D-DE69-8345-A8DA-DAA74B9B78FA}" type="presParOf" srcId="{FA2B2CDB-0D5D-4872-897D-C30CA5D6E0B6}" destId="{00CDAF7F-356F-4141-80CB-CAD42C97204A}" srcOrd="0" destOrd="0" presId="urn:microsoft.com/office/officeart/2005/8/layout/pyramid1"/>
    <dgm:cxn modelId="{245637F4-9FF8-024C-AA17-0211050182B6}" type="presParOf" srcId="{FA2B2CDB-0D5D-4872-897D-C30CA5D6E0B6}" destId="{A6D88103-275D-4E88-904E-08F58EA30CED}" srcOrd="1" destOrd="0" presId="urn:microsoft.com/office/officeart/2005/8/layout/pyramid1"/>
    <dgm:cxn modelId="{3FC8DFEC-C443-1D43-AC74-3CFFF618AF54}" type="presParOf" srcId="{4AB04A8F-4689-4D08-9F58-650B72F63F2F}" destId="{A412BA7B-3AEC-4709-A1D0-D7A743880BFE}" srcOrd="4" destOrd="0" presId="urn:microsoft.com/office/officeart/2005/8/layout/pyramid1"/>
    <dgm:cxn modelId="{6E46303E-2C8A-E44B-B1CC-594B2FB9D6AB}" type="presParOf" srcId="{A412BA7B-3AEC-4709-A1D0-D7A743880BFE}" destId="{A6DCE43A-2F27-4A03-90F9-2647248CA0B4}" srcOrd="0" destOrd="0" presId="urn:microsoft.com/office/officeart/2005/8/layout/pyramid1"/>
    <dgm:cxn modelId="{6DCF7B72-A25B-D149-8E9E-0767E9E4DF52}"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6B96BF1C-EA94-4EB8-BD21-6CFF7ABB2A83}" srcId="{B32342B1-3816-4F98-BE34-60E9FDA2913E}" destId="{946B6008-CB95-401D-9B17-BF98918D531C}" srcOrd="4" destOrd="0" parTransId="{8F877EDC-4FAF-4F61-BD96-87BA18B8743C}" sibTransId="{DF7B0291-F8E7-45C1-91C3-FEC92BDBEEF0}"/>
    <dgm:cxn modelId="{D3FB8B1D-AEDB-0E47-84EF-EBC11F0220D3}" type="presOf" srcId="{541EFD89-15E4-4AF5-9443-2A040E49276F}" destId="{A6D88103-275D-4E88-904E-08F58EA30CED}" srcOrd="1" destOrd="0" presId="urn:microsoft.com/office/officeart/2005/8/layout/pyramid1"/>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7C15F04C-E8EC-7D49-A317-39B5F99A5A93}" type="presOf" srcId="{946B6008-CB95-401D-9B17-BF98918D531C}" destId="{A6DCE43A-2F27-4A03-90F9-2647248CA0B4}" srcOrd="0"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57342957-4D0F-4046-B5E7-9E3175C7A95E}" srcId="{B32342B1-3816-4F98-BE34-60E9FDA2913E}" destId="{48E9798C-9867-4CDE-9D9E-8933BAECA118}" srcOrd="2" destOrd="0" parTransId="{A7D05915-463D-488B-ACD7-D95E0C11CEBE}" sibTransId="{0FA32AE5-4952-4AC6-8C8E-EEBE4A9E600C}"/>
    <dgm:cxn modelId="{1510627F-25E9-6A4D-99B8-56A75337FB72}" type="presOf" srcId="{541EFD89-15E4-4AF5-9443-2A040E49276F}" destId="{00CDAF7F-356F-4141-80CB-CAD42C97204A}" srcOrd="0" destOrd="0" presId="urn:microsoft.com/office/officeart/2005/8/layout/pyramid1"/>
    <dgm:cxn modelId="{1A3DFC85-876F-FD49-B736-665415584E24}" type="presOf" srcId="{ABEC76C4-B8A1-4EF1-9CC6-E8ED92639EE7}" destId="{01309483-A1FD-4A22-8CE4-B0DC343A7F8D}" srcOrd="1" destOrd="0" presId="urn:microsoft.com/office/officeart/2005/8/layout/pyramid1"/>
    <dgm:cxn modelId="{D96FE887-A93F-B443-B9A2-4B11C1F35AFA}" type="presOf" srcId="{6AACCA41-D4A5-48B6-AE0F-D5F405EDDE47}" destId="{73FF8EBD-6561-4DF8-9014-44B25574076B}" srcOrd="1" destOrd="0" presId="urn:microsoft.com/office/officeart/2005/8/layout/pyramid1"/>
    <dgm:cxn modelId="{8D3C1995-FD2C-7F46-85F8-6628B2758885}" type="presOf" srcId="{ABEC76C4-B8A1-4EF1-9CC6-E8ED92639EE7}" destId="{484B77DB-DB73-4871-8879-3909CC262036}" srcOrd="0" destOrd="0" presId="urn:microsoft.com/office/officeart/2005/8/layout/pyramid1"/>
    <dgm:cxn modelId="{0E5080A1-0B4D-974D-8A60-007AC5F48C5C}" type="presOf" srcId="{48E9798C-9867-4CDE-9D9E-8933BAECA118}" destId="{FE7E078C-116F-46ED-8CE3-AA991B742CD9}" srcOrd="1" destOrd="0" presId="urn:microsoft.com/office/officeart/2005/8/layout/pyramid1"/>
    <dgm:cxn modelId="{E35943C1-CC57-A242-A36A-6F72DB550EE3}" type="presOf" srcId="{6AACCA41-D4A5-48B6-AE0F-D5F405EDDE47}" destId="{E97A5725-AC05-4EAA-8E10-258DEA54190F}" srcOrd="0" destOrd="0" presId="urn:microsoft.com/office/officeart/2005/8/layout/pyramid1"/>
    <dgm:cxn modelId="{44F276E3-7BF7-ED47-848D-9E832CBAA6C5}" type="presOf" srcId="{48E9798C-9867-4CDE-9D9E-8933BAECA118}" destId="{D63241FF-1287-4C17-B7D2-90B2C92D865D}" srcOrd="0" destOrd="0" presId="urn:microsoft.com/office/officeart/2005/8/layout/pyramid1"/>
    <dgm:cxn modelId="{E0DF81EC-F745-524F-AEAD-101A34ED6D7C}" type="presOf" srcId="{946B6008-CB95-401D-9B17-BF98918D531C}" destId="{6837B0C3-4CF7-4F22-B6CC-7DF8CDF82B21}" srcOrd="1" destOrd="0" presId="urn:microsoft.com/office/officeart/2005/8/layout/pyramid1"/>
    <dgm:cxn modelId="{2DECD7F1-0D73-1246-AAC6-3414778F89AB}" type="presOf" srcId="{B32342B1-3816-4F98-BE34-60E9FDA2913E}" destId="{4AB04A8F-4689-4D08-9F58-650B72F63F2F}" srcOrd="0" destOrd="0" presId="urn:microsoft.com/office/officeart/2005/8/layout/pyramid1"/>
    <dgm:cxn modelId="{6B4383A9-8540-5C42-9BD4-91FEE61DDA47}" type="presParOf" srcId="{4AB04A8F-4689-4D08-9F58-650B72F63F2F}" destId="{E8D628DA-45D8-4185-B162-C9C0E7B9BB75}" srcOrd="0" destOrd="0" presId="urn:microsoft.com/office/officeart/2005/8/layout/pyramid1"/>
    <dgm:cxn modelId="{E9ECD526-3003-E849-A79F-B9FDEC9D4193}" type="presParOf" srcId="{E8D628DA-45D8-4185-B162-C9C0E7B9BB75}" destId="{E97A5725-AC05-4EAA-8E10-258DEA54190F}" srcOrd="0" destOrd="0" presId="urn:microsoft.com/office/officeart/2005/8/layout/pyramid1"/>
    <dgm:cxn modelId="{D6EA3F28-086B-5D4B-B851-B05FCF0D2FB0}" type="presParOf" srcId="{E8D628DA-45D8-4185-B162-C9C0E7B9BB75}" destId="{73FF8EBD-6561-4DF8-9014-44B25574076B}" srcOrd="1" destOrd="0" presId="urn:microsoft.com/office/officeart/2005/8/layout/pyramid1"/>
    <dgm:cxn modelId="{F215B5AD-2A08-B549-90D4-4D058DD75B4B}" type="presParOf" srcId="{4AB04A8F-4689-4D08-9F58-650B72F63F2F}" destId="{B252F93A-F283-4B15-B66C-CB87A9FAEF6C}" srcOrd="1" destOrd="0" presId="urn:microsoft.com/office/officeart/2005/8/layout/pyramid1"/>
    <dgm:cxn modelId="{AE02E635-CD0D-A44F-81F0-A2B62AFC2EB9}" type="presParOf" srcId="{B252F93A-F283-4B15-B66C-CB87A9FAEF6C}" destId="{484B77DB-DB73-4871-8879-3909CC262036}" srcOrd="0" destOrd="0" presId="urn:microsoft.com/office/officeart/2005/8/layout/pyramid1"/>
    <dgm:cxn modelId="{C0688A15-4E87-6F4F-90B2-3A8A508B89C2}" type="presParOf" srcId="{B252F93A-F283-4B15-B66C-CB87A9FAEF6C}" destId="{01309483-A1FD-4A22-8CE4-B0DC343A7F8D}" srcOrd="1" destOrd="0" presId="urn:microsoft.com/office/officeart/2005/8/layout/pyramid1"/>
    <dgm:cxn modelId="{5AD5EACA-6420-DF4C-9C69-B88876CAA038}" type="presParOf" srcId="{4AB04A8F-4689-4D08-9F58-650B72F63F2F}" destId="{5F6D0A3B-28E0-4757-934D-A088B9D7EFAD}" srcOrd="2" destOrd="0" presId="urn:microsoft.com/office/officeart/2005/8/layout/pyramid1"/>
    <dgm:cxn modelId="{DAA071DB-CDD3-0C40-97F6-F6B31EDC6AD5}" type="presParOf" srcId="{5F6D0A3B-28E0-4757-934D-A088B9D7EFAD}" destId="{D63241FF-1287-4C17-B7D2-90B2C92D865D}" srcOrd="0" destOrd="0" presId="urn:microsoft.com/office/officeart/2005/8/layout/pyramid1"/>
    <dgm:cxn modelId="{DEC269A8-E01C-734D-85BD-CBF87BEFE4E3}" type="presParOf" srcId="{5F6D0A3B-28E0-4757-934D-A088B9D7EFAD}" destId="{FE7E078C-116F-46ED-8CE3-AA991B742CD9}" srcOrd="1" destOrd="0" presId="urn:microsoft.com/office/officeart/2005/8/layout/pyramid1"/>
    <dgm:cxn modelId="{C4B2A653-857B-0B46-A2A9-1A46A7959D3B}" type="presParOf" srcId="{4AB04A8F-4689-4D08-9F58-650B72F63F2F}" destId="{FA2B2CDB-0D5D-4872-897D-C30CA5D6E0B6}" srcOrd="3" destOrd="0" presId="urn:microsoft.com/office/officeart/2005/8/layout/pyramid1"/>
    <dgm:cxn modelId="{1CA3D713-54D3-9648-8F8D-0C915E92A13A}" type="presParOf" srcId="{FA2B2CDB-0D5D-4872-897D-C30CA5D6E0B6}" destId="{00CDAF7F-356F-4141-80CB-CAD42C97204A}" srcOrd="0" destOrd="0" presId="urn:microsoft.com/office/officeart/2005/8/layout/pyramid1"/>
    <dgm:cxn modelId="{5C1CBF80-374E-AF43-AF41-1F536C7CD527}" type="presParOf" srcId="{FA2B2CDB-0D5D-4872-897D-C30CA5D6E0B6}" destId="{A6D88103-275D-4E88-904E-08F58EA30CED}" srcOrd="1" destOrd="0" presId="urn:microsoft.com/office/officeart/2005/8/layout/pyramid1"/>
    <dgm:cxn modelId="{721C8FFA-1453-904B-BA69-B6098D3BCAE1}" type="presParOf" srcId="{4AB04A8F-4689-4D08-9F58-650B72F63F2F}" destId="{A412BA7B-3AEC-4709-A1D0-D7A743880BFE}" srcOrd="4" destOrd="0" presId="urn:microsoft.com/office/officeart/2005/8/layout/pyramid1"/>
    <dgm:cxn modelId="{B2CA8F12-3AE9-1048-AEF9-8EDDE74BF078}" type="presParOf" srcId="{A412BA7B-3AEC-4709-A1D0-D7A743880BFE}" destId="{A6DCE43A-2F27-4A03-90F9-2647248CA0B4}" srcOrd="0" destOrd="0" presId="urn:microsoft.com/office/officeart/2005/8/layout/pyramid1"/>
    <dgm:cxn modelId="{B0BF9BB8-BD9A-F044-837A-E11987F4D123}"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D21C2C0D-8FF4-5943-ABCE-05ED607DE2B4}" type="presOf" srcId="{B32342B1-3816-4F98-BE34-60E9FDA2913E}" destId="{4AB04A8F-4689-4D08-9F58-650B72F63F2F}" srcOrd="0" destOrd="0" presId="urn:microsoft.com/office/officeart/2005/8/layout/pyramid1"/>
    <dgm:cxn modelId="{6B96BF1C-EA94-4EB8-BD21-6CFF7ABB2A83}" srcId="{B32342B1-3816-4F98-BE34-60E9FDA2913E}" destId="{946B6008-CB95-401D-9B17-BF98918D531C}" srcOrd="4" destOrd="0" parTransId="{8F877EDC-4FAF-4F61-BD96-87BA18B8743C}" sibTransId="{DF7B0291-F8E7-45C1-91C3-FEC92BDBEEF0}"/>
    <dgm:cxn modelId="{BE75AD22-2977-4CA8-A359-E43C753621DD}" srcId="{B32342B1-3816-4F98-BE34-60E9FDA2913E}" destId="{6AACCA41-D4A5-48B6-AE0F-D5F405EDDE47}" srcOrd="0" destOrd="0" parTransId="{632C1772-3415-45D1-A172-79E41F42F0EC}" sibTransId="{26136A74-463E-47F5-BDE8-32D818A9AA0C}"/>
    <dgm:cxn modelId="{1BB9B522-0E16-D742-A2A6-F321D6582715}" type="presOf" srcId="{ABEC76C4-B8A1-4EF1-9CC6-E8ED92639EE7}" destId="{01309483-A1FD-4A22-8CE4-B0DC343A7F8D}" srcOrd="1" destOrd="0" presId="urn:microsoft.com/office/officeart/2005/8/layout/pyramid1"/>
    <dgm:cxn modelId="{3141E523-FFEC-422C-B722-E83B6C9840A6}" srcId="{B32342B1-3816-4F98-BE34-60E9FDA2913E}" destId="{541EFD89-15E4-4AF5-9443-2A040E49276F}" srcOrd="3" destOrd="0" parTransId="{C2E4F6A0-A401-4BD4-B872-74A04A380A99}" sibTransId="{7B33F498-8B89-4F9E-9F96-7E9E030AA324}"/>
    <dgm:cxn modelId="{6FB70C25-1408-B347-87D3-CE49EF853B5F}" type="presOf" srcId="{541EFD89-15E4-4AF5-9443-2A040E49276F}" destId="{A6D88103-275D-4E88-904E-08F58EA30CED}" srcOrd="1" destOrd="0" presId="urn:microsoft.com/office/officeart/2005/8/layout/pyramid1"/>
    <dgm:cxn modelId="{F403FF26-3C11-EA4B-9804-FA33833AE659}" type="presOf" srcId="{946B6008-CB95-401D-9B17-BF98918D531C}" destId="{6837B0C3-4CF7-4F22-B6CC-7DF8CDF82B21}" srcOrd="1" destOrd="0" presId="urn:microsoft.com/office/officeart/2005/8/layout/pyramid1"/>
    <dgm:cxn modelId="{F0BC3A33-C4D9-C541-86DD-FBD509C0E6E0}" type="presOf" srcId="{6AACCA41-D4A5-48B6-AE0F-D5F405EDDE47}" destId="{73FF8EBD-6561-4DF8-9014-44B25574076B}" srcOrd="1" destOrd="0" presId="urn:microsoft.com/office/officeart/2005/8/layout/pyramid1"/>
    <dgm:cxn modelId="{25692162-4E3C-3943-AE50-99FE700F3C88}" type="presOf" srcId="{48E9798C-9867-4CDE-9D9E-8933BAECA118}" destId="{FE7E078C-116F-46ED-8CE3-AA991B742CD9}" srcOrd="1" destOrd="0" presId="urn:microsoft.com/office/officeart/2005/8/layout/pyramid1"/>
    <dgm:cxn modelId="{5792D046-F51D-BA40-B901-278FB712B155}" type="presOf" srcId="{48E9798C-9867-4CDE-9D9E-8933BAECA118}" destId="{D63241FF-1287-4C17-B7D2-90B2C92D865D}" srcOrd="0"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C7935774-7522-344D-9693-38BD7FD95959}" type="presOf" srcId="{946B6008-CB95-401D-9B17-BF98918D531C}" destId="{A6DCE43A-2F27-4A03-90F9-2647248CA0B4}" srcOrd="0" destOrd="0" presId="urn:microsoft.com/office/officeart/2005/8/layout/pyramid1"/>
    <dgm:cxn modelId="{57342957-4D0F-4046-B5E7-9E3175C7A95E}" srcId="{B32342B1-3816-4F98-BE34-60E9FDA2913E}" destId="{48E9798C-9867-4CDE-9D9E-8933BAECA118}" srcOrd="2" destOrd="0" parTransId="{A7D05915-463D-488B-ACD7-D95E0C11CEBE}" sibTransId="{0FA32AE5-4952-4AC6-8C8E-EEBE4A9E600C}"/>
    <dgm:cxn modelId="{09369BAC-E439-F147-BE77-EF054825FD46}" type="presOf" srcId="{6AACCA41-D4A5-48B6-AE0F-D5F405EDDE47}" destId="{E97A5725-AC05-4EAA-8E10-258DEA54190F}" srcOrd="0" destOrd="0" presId="urn:microsoft.com/office/officeart/2005/8/layout/pyramid1"/>
    <dgm:cxn modelId="{D4C283CC-03ED-254D-8118-7BA777E05264}" type="presOf" srcId="{ABEC76C4-B8A1-4EF1-9CC6-E8ED92639EE7}" destId="{484B77DB-DB73-4871-8879-3909CC262036}" srcOrd="0" destOrd="0" presId="urn:microsoft.com/office/officeart/2005/8/layout/pyramid1"/>
    <dgm:cxn modelId="{91BDF6E9-1646-E745-8249-CFF2C2575DDF}" type="presOf" srcId="{541EFD89-15E4-4AF5-9443-2A040E49276F}" destId="{00CDAF7F-356F-4141-80CB-CAD42C97204A}" srcOrd="0" destOrd="0" presId="urn:microsoft.com/office/officeart/2005/8/layout/pyramid1"/>
    <dgm:cxn modelId="{F778A3D5-377C-CD48-AAD3-EFF549D86D9B}" type="presParOf" srcId="{4AB04A8F-4689-4D08-9F58-650B72F63F2F}" destId="{E8D628DA-45D8-4185-B162-C9C0E7B9BB75}" srcOrd="0" destOrd="0" presId="urn:microsoft.com/office/officeart/2005/8/layout/pyramid1"/>
    <dgm:cxn modelId="{9FE818FF-D0E6-344F-8574-CA4F2701D47C}" type="presParOf" srcId="{E8D628DA-45D8-4185-B162-C9C0E7B9BB75}" destId="{E97A5725-AC05-4EAA-8E10-258DEA54190F}" srcOrd="0" destOrd="0" presId="urn:microsoft.com/office/officeart/2005/8/layout/pyramid1"/>
    <dgm:cxn modelId="{4B356639-0A3A-7848-96FB-31D8C28BE060}" type="presParOf" srcId="{E8D628DA-45D8-4185-B162-C9C0E7B9BB75}" destId="{73FF8EBD-6561-4DF8-9014-44B25574076B}" srcOrd="1" destOrd="0" presId="urn:microsoft.com/office/officeart/2005/8/layout/pyramid1"/>
    <dgm:cxn modelId="{CFDB1B05-2139-3C49-85FC-DDF8B8E2A761}" type="presParOf" srcId="{4AB04A8F-4689-4D08-9F58-650B72F63F2F}" destId="{B252F93A-F283-4B15-B66C-CB87A9FAEF6C}" srcOrd="1" destOrd="0" presId="urn:microsoft.com/office/officeart/2005/8/layout/pyramid1"/>
    <dgm:cxn modelId="{80BF81B5-B47D-1442-ADF9-A4ED01B57EFF}" type="presParOf" srcId="{B252F93A-F283-4B15-B66C-CB87A9FAEF6C}" destId="{484B77DB-DB73-4871-8879-3909CC262036}" srcOrd="0" destOrd="0" presId="urn:microsoft.com/office/officeart/2005/8/layout/pyramid1"/>
    <dgm:cxn modelId="{05C3A01A-D14B-274F-9802-89621D75D39E}" type="presParOf" srcId="{B252F93A-F283-4B15-B66C-CB87A9FAEF6C}" destId="{01309483-A1FD-4A22-8CE4-B0DC343A7F8D}" srcOrd="1" destOrd="0" presId="urn:microsoft.com/office/officeart/2005/8/layout/pyramid1"/>
    <dgm:cxn modelId="{1FA75C61-AE42-464E-A2C0-9DB70E7D6B72}" type="presParOf" srcId="{4AB04A8F-4689-4D08-9F58-650B72F63F2F}" destId="{5F6D0A3B-28E0-4757-934D-A088B9D7EFAD}" srcOrd="2" destOrd="0" presId="urn:microsoft.com/office/officeart/2005/8/layout/pyramid1"/>
    <dgm:cxn modelId="{CA9C4FC4-C0C3-9447-AB72-63B6E5E1DAA3}" type="presParOf" srcId="{5F6D0A3B-28E0-4757-934D-A088B9D7EFAD}" destId="{D63241FF-1287-4C17-B7D2-90B2C92D865D}" srcOrd="0" destOrd="0" presId="urn:microsoft.com/office/officeart/2005/8/layout/pyramid1"/>
    <dgm:cxn modelId="{66FB4CBF-B81E-7744-85AA-FB20361DB2A4}" type="presParOf" srcId="{5F6D0A3B-28E0-4757-934D-A088B9D7EFAD}" destId="{FE7E078C-116F-46ED-8CE3-AA991B742CD9}" srcOrd="1" destOrd="0" presId="urn:microsoft.com/office/officeart/2005/8/layout/pyramid1"/>
    <dgm:cxn modelId="{9E6EE46C-A0F3-CD4D-BC15-575A964C8B2D}" type="presParOf" srcId="{4AB04A8F-4689-4D08-9F58-650B72F63F2F}" destId="{FA2B2CDB-0D5D-4872-897D-C30CA5D6E0B6}" srcOrd="3" destOrd="0" presId="urn:microsoft.com/office/officeart/2005/8/layout/pyramid1"/>
    <dgm:cxn modelId="{92BAAD46-14CD-A14C-9533-9D55CC1A41D6}" type="presParOf" srcId="{FA2B2CDB-0D5D-4872-897D-C30CA5D6E0B6}" destId="{00CDAF7F-356F-4141-80CB-CAD42C97204A}" srcOrd="0" destOrd="0" presId="urn:microsoft.com/office/officeart/2005/8/layout/pyramid1"/>
    <dgm:cxn modelId="{C28B3EEB-7899-9046-BF58-5A51B3BF3522}" type="presParOf" srcId="{FA2B2CDB-0D5D-4872-897D-C30CA5D6E0B6}" destId="{A6D88103-275D-4E88-904E-08F58EA30CED}" srcOrd="1" destOrd="0" presId="urn:microsoft.com/office/officeart/2005/8/layout/pyramid1"/>
    <dgm:cxn modelId="{B9F2B8CE-9E4F-ED4E-BE55-68D8491C86CE}" type="presParOf" srcId="{4AB04A8F-4689-4D08-9F58-650B72F63F2F}" destId="{A412BA7B-3AEC-4709-A1D0-D7A743880BFE}" srcOrd="4" destOrd="0" presId="urn:microsoft.com/office/officeart/2005/8/layout/pyramid1"/>
    <dgm:cxn modelId="{1CD4EEE8-5818-3643-B1DC-A38F7C130760}" type="presParOf" srcId="{A412BA7B-3AEC-4709-A1D0-D7A743880BFE}" destId="{A6DCE43A-2F27-4A03-90F9-2647248CA0B4}" srcOrd="0" destOrd="0" presId="urn:microsoft.com/office/officeart/2005/8/layout/pyramid1"/>
    <dgm:cxn modelId="{504B20C1-A648-7B4B-ADAA-BB68BEB0C04C}"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2342B1-3816-4F98-BE34-60E9FDA2913E}"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6AACCA41-D4A5-48B6-AE0F-D5F405EDDE47}">
      <dgm:prSet phldrT="[Text]" phldr="1" custT="1"/>
      <dgm:spPr/>
      <dgm:t>
        <a:bodyPr/>
        <a:lstStyle/>
        <a:p>
          <a:endParaRPr lang="en-US" sz="1400" b="1">
            <a:solidFill>
              <a:schemeClr val="bg1"/>
            </a:solidFill>
            <a:latin typeface="Arial" panose="020B0604020202020204" pitchFamily="34" charset="0"/>
          </a:endParaRPr>
        </a:p>
      </dgm:t>
    </dgm:pt>
    <dgm:pt modelId="{632C1772-3415-45D1-A172-79E41F42F0EC}" type="parTrans" cxnId="{BE75AD22-2977-4CA8-A359-E43C753621DD}">
      <dgm:prSet/>
      <dgm:spPr/>
      <dgm:t>
        <a:bodyPr/>
        <a:lstStyle/>
        <a:p>
          <a:endParaRPr lang="en-US" sz="1400" b="1">
            <a:solidFill>
              <a:schemeClr val="bg1"/>
            </a:solidFill>
            <a:latin typeface="Interstate-Bold"/>
          </a:endParaRPr>
        </a:p>
      </dgm:t>
    </dgm:pt>
    <dgm:pt modelId="{26136A74-463E-47F5-BDE8-32D818A9AA0C}" type="sibTrans" cxnId="{BE75AD22-2977-4CA8-A359-E43C753621DD}">
      <dgm:prSet/>
      <dgm:spPr/>
      <dgm:t>
        <a:bodyPr/>
        <a:lstStyle/>
        <a:p>
          <a:endParaRPr lang="en-US" sz="1400" b="1">
            <a:solidFill>
              <a:schemeClr val="bg1"/>
            </a:solidFill>
            <a:latin typeface="Interstate-Bold"/>
          </a:endParaRPr>
        </a:p>
      </dgm:t>
    </dgm:pt>
    <dgm:pt modelId="{ABEC76C4-B8A1-4EF1-9CC6-E8ED92639EE7}">
      <dgm:prSet phldrT="[Text]" phldr="1" custT="1"/>
      <dgm:spPr/>
      <dgm:t>
        <a:bodyPr/>
        <a:lstStyle/>
        <a:p>
          <a:endParaRPr lang="en-US" sz="1400" b="1">
            <a:solidFill>
              <a:schemeClr val="bg1"/>
            </a:solidFill>
            <a:latin typeface="Arial" panose="020B0604020202020204" pitchFamily="34" charset="0"/>
          </a:endParaRPr>
        </a:p>
      </dgm:t>
    </dgm:pt>
    <dgm:pt modelId="{B3E39ABE-FF8F-47B4-86EC-A6C2C564F5AA}" type="parTrans" cxnId="{D99F4454-61D7-40FC-B847-C0DA95662A66}">
      <dgm:prSet/>
      <dgm:spPr/>
      <dgm:t>
        <a:bodyPr/>
        <a:lstStyle/>
        <a:p>
          <a:endParaRPr lang="en-US" sz="1400" b="1">
            <a:solidFill>
              <a:schemeClr val="bg1"/>
            </a:solidFill>
            <a:latin typeface="Interstate-Bold"/>
          </a:endParaRPr>
        </a:p>
      </dgm:t>
    </dgm:pt>
    <dgm:pt modelId="{32F0D718-9DE7-47FB-B8F9-186A62969534}" type="sibTrans" cxnId="{D99F4454-61D7-40FC-B847-C0DA95662A66}">
      <dgm:prSet/>
      <dgm:spPr/>
      <dgm:t>
        <a:bodyPr/>
        <a:lstStyle/>
        <a:p>
          <a:endParaRPr lang="en-US" sz="1400" b="1">
            <a:solidFill>
              <a:schemeClr val="bg1"/>
            </a:solidFill>
            <a:latin typeface="Interstate-Bold"/>
          </a:endParaRPr>
        </a:p>
      </dgm:t>
    </dgm:pt>
    <dgm:pt modelId="{48E9798C-9867-4CDE-9D9E-8933BAECA118}">
      <dgm:prSet phldrT="[Text]" phldr="1" custT="1"/>
      <dgm:spPr/>
      <dgm:t>
        <a:bodyPr/>
        <a:lstStyle/>
        <a:p>
          <a:endParaRPr lang="en-US" sz="1400" b="1">
            <a:solidFill>
              <a:schemeClr val="bg1"/>
            </a:solidFill>
            <a:latin typeface="Arial" panose="020B0604020202020204" pitchFamily="34" charset="0"/>
          </a:endParaRPr>
        </a:p>
      </dgm:t>
    </dgm:pt>
    <dgm:pt modelId="{A7D05915-463D-488B-ACD7-D95E0C11CEBE}" type="parTrans" cxnId="{57342957-4D0F-4046-B5E7-9E3175C7A95E}">
      <dgm:prSet/>
      <dgm:spPr/>
      <dgm:t>
        <a:bodyPr/>
        <a:lstStyle/>
        <a:p>
          <a:endParaRPr lang="en-US" sz="1400" b="1">
            <a:solidFill>
              <a:schemeClr val="bg1"/>
            </a:solidFill>
            <a:latin typeface="Interstate-Bold"/>
          </a:endParaRPr>
        </a:p>
      </dgm:t>
    </dgm:pt>
    <dgm:pt modelId="{0FA32AE5-4952-4AC6-8C8E-EEBE4A9E600C}" type="sibTrans" cxnId="{57342957-4D0F-4046-B5E7-9E3175C7A95E}">
      <dgm:prSet/>
      <dgm:spPr/>
      <dgm:t>
        <a:bodyPr/>
        <a:lstStyle/>
        <a:p>
          <a:endParaRPr lang="en-US" sz="1400" b="1">
            <a:solidFill>
              <a:schemeClr val="bg1"/>
            </a:solidFill>
            <a:latin typeface="Interstate-Bold"/>
          </a:endParaRPr>
        </a:p>
      </dgm:t>
    </dgm:pt>
    <dgm:pt modelId="{541EFD89-15E4-4AF5-9443-2A040E49276F}">
      <dgm:prSet phldrT="[Text]" custT="1"/>
      <dgm:spPr/>
      <dgm:t>
        <a:bodyPr/>
        <a:lstStyle/>
        <a:p>
          <a:r>
            <a:rPr lang="en-US" sz="1400" b="1">
              <a:solidFill>
                <a:schemeClr val="bg1"/>
              </a:solidFill>
              <a:latin typeface="Arial" panose="020B0604020202020204" pitchFamily="34" charset="0"/>
            </a:rPr>
            <a:t>Text</a:t>
          </a:r>
        </a:p>
      </dgm:t>
    </dgm:pt>
    <dgm:pt modelId="{C2E4F6A0-A401-4BD4-B872-74A04A380A99}" type="parTrans" cxnId="{3141E523-FFEC-422C-B722-E83B6C9840A6}">
      <dgm:prSet/>
      <dgm:spPr/>
      <dgm:t>
        <a:bodyPr/>
        <a:lstStyle/>
        <a:p>
          <a:endParaRPr lang="en-US" sz="1400" b="1">
            <a:solidFill>
              <a:schemeClr val="bg1"/>
            </a:solidFill>
            <a:latin typeface="Interstate-Bold"/>
          </a:endParaRPr>
        </a:p>
      </dgm:t>
    </dgm:pt>
    <dgm:pt modelId="{7B33F498-8B89-4F9E-9F96-7E9E030AA324}" type="sibTrans" cxnId="{3141E523-FFEC-422C-B722-E83B6C9840A6}">
      <dgm:prSet/>
      <dgm:spPr/>
      <dgm:t>
        <a:bodyPr/>
        <a:lstStyle/>
        <a:p>
          <a:endParaRPr lang="en-US" sz="1400" b="1">
            <a:solidFill>
              <a:schemeClr val="bg1"/>
            </a:solidFill>
            <a:latin typeface="Interstate-Bold"/>
          </a:endParaRPr>
        </a:p>
      </dgm:t>
    </dgm:pt>
    <dgm:pt modelId="{946B6008-CB95-401D-9B17-BF98918D531C}">
      <dgm:prSet phldrT="[Text]" custT="1"/>
      <dgm:spPr/>
      <dgm:t>
        <a:bodyPr/>
        <a:lstStyle/>
        <a:p>
          <a:endParaRPr lang="en-US" sz="1400" b="1">
            <a:solidFill>
              <a:schemeClr val="bg1"/>
            </a:solidFill>
            <a:latin typeface="Arial" panose="020B0604020202020204" pitchFamily="34" charset="0"/>
          </a:endParaRPr>
        </a:p>
      </dgm:t>
    </dgm:pt>
    <dgm:pt modelId="{8F877EDC-4FAF-4F61-BD96-87BA18B8743C}" type="parTrans" cxnId="{6B96BF1C-EA94-4EB8-BD21-6CFF7ABB2A83}">
      <dgm:prSet/>
      <dgm:spPr/>
      <dgm:t>
        <a:bodyPr/>
        <a:lstStyle/>
        <a:p>
          <a:endParaRPr lang="en-US" sz="1400" b="1">
            <a:solidFill>
              <a:schemeClr val="bg1"/>
            </a:solidFill>
            <a:latin typeface="Interstate-Bold"/>
          </a:endParaRPr>
        </a:p>
      </dgm:t>
    </dgm:pt>
    <dgm:pt modelId="{DF7B0291-F8E7-45C1-91C3-FEC92BDBEEF0}" type="sibTrans" cxnId="{6B96BF1C-EA94-4EB8-BD21-6CFF7ABB2A83}">
      <dgm:prSet/>
      <dgm:spPr/>
      <dgm:t>
        <a:bodyPr/>
        <a:lstStyle/>
        <a:p>
          <a:endParaRPr lang="en-US" sz="1400" b="1">
            <a:solidFill>
              <a:schemeClr val="bg1"/>
            </a:solidFill>
            <a:latin typeface="Interstate-Bold"/>
          </a:endParaRPr>
        </a:p>
      </dgm:t>
    </dgm:pt>
    <dgm:pt modelId="{4AB04A8F-4689-4D08-9F58-650B72F63F2F}" type="pres">
      <dgm:prSet presAssocID="{B32342B1-3816-4F98-BE34-60E9FDA2913E}" presName="Name0" presStyleCnt="0">
        <dgm:presLayoutVars>
          <dgm:dir/>
          <dgm:animLvl val="lvl"/>
          <dgm:resizeHandles val="exact"/>
        </dgm:presLayoutVars>
      </dgm:prSet>
      <dgm:spPr/>
    </dgm:pt>
    <dgm:pt modelId="{E8D628DA-45D8-4185-B162-C9C0E7B9BB75}" type="pres">
      <dgm:prSet presAssocID="{6AACCA41-D4A5-48B6-AE0F-D5F405EDDE47}" presName="Name8" presStyleCnt="0"/>
      <dgm:spPr/>
    </dgm:pt>
    <dgm:pt modelId="{E97A5725-AC05-4EAA-8E10-258DEA54190F}" type="pres">
      <dgm:prSet presAssocID="{6AACCA41-D4A5-48B6-AE0F-D5F405EDDE47}" presName="level" presStyleLbl="node1" presStyleIdx="0" presStyleCnt="5">
        <dgm:presLayoutVars>
          <dgm:chMax val="1"/>
          <dgm:bulletEnabled val="1"/>
        </dgm:presLayoutVars>
      </dgm:prSet>
      <dgm:spPr/>
    </dgm:pt>
    <dgm:pt modelId="{73FF8EBD-6561-4DF8-9014-44B25574076B}" type="pres">
      <dgm:prSet presAssocID="{6AACCA41-D4A5-48B6-AE0F-D5F405EDDE47}" presName="levelTx" presStyleLbl="revTx" presStyleIdx="0" presStyleCnt="0">
        <dgm:presLayoutVars>
          <dgm:chMax val="1"/>
          <dgm:bulletEnabled val="1"/>
        </dgm:presLayoutVars>
      </dgm:prSet>
      <dgm:spPr/>
    </dgm:pt>
    <dgm:pt modelId="{B252F93A-F283-4B15-B66C-CB87A9FAEF6C}" type="pres">
      <dgm:prSet presAssocID="{ABEC76C4-B8A1-4EF1-9CC6-E8ED92639EE7}" presName="Name8" presStyleCnt="0"/>
      <dgm:spPr/>
    </dgm:pt>
    <dgm:pt modelId="{484B77DB-DB73-4871-8879-3909CC262036}" type="pres">
      <dgm:prSet presAssocID="{ABEC76C4-B8A1-4EF1-9CC6-E8ED92639EE7}" presName="level" presStyleLbl="node1" presStyleIdx="1" presStyleCnt="5">
        <dgm:presLayoutVars>
          <dgm:chMax val="1"/>
          <dgm:bulletEnabled val="1"/>
        </dgm:presLayoutVars>
      </dgm:prSet>
      <dgm:spPr/>
    </dgm:pt>
    <dgm:pt modelId="{01309483-A1FD-4A22-8CE4-B0DC343A7F8D}" type="pres">
      <dgm:prSet presAssocID="{ABEC76C4-B8A1-4EF1-9CC6-E8ED92639EE7}" presName="levelTx" presStyleLbl="revTx" presStyleIdx="0" presStyleCnt="0">
        <dgm:presLayoutVars>
          <dgm:chMax val="1"/>
          <dgm:bulletEnabled val="1"/>
        </dgm:presLayoutVars>
      </dgm:prSet>
      <dgm:spPr/>
    </dgm:pt>
    <dgm:pt modelId="{5F6D0A3B-28E0-4757-934D-A088B9D7EFAD}" type="pres">
      <dgm:prSet presAssocID="{48E9798C-9867-4CDE-9D9E-8933BAECA118}" presName="Name8" presStyleCnt="0"/>
      <dgm:spPr/>
    </dgm:pt>
    <dgm:pt modelId="{D63241FF-1287-4C17-B7D2-90B2C92D865D}" type="pres">
      <dgm:prSet presAssocID="{48E9798C-9867-4CDE-9D9E-8933BAECA118}" presName="level" presStyleLbl="node1" presStyleIdx="2" presStyleCnt="5">
        <dgm:presLayoutVars>
          <dgm:chMax val="1"/>
          <dgm:bulletEnabled val="1"/>
        </dgm:presLayoutVars>
      </dgm:prSet>
      <dgm:spPr/>
    </dgm:pt>
    <dgm:pt modelId="{FE7E078C-116F-46ED-8CE3-AA991B742CD9}" type="pres">
      <dgm:prSet presAssocID="{48E9798C-9867-4CDE-9D9E-8933BAECA118}" presName="levelTx" presStyleLbl="revTx" presStyleIdx="0" presStyleCnt="0">
        <dgm:presLayoutVars>
          <dgm:chMax val="1"/>
          <dgm:bulletEnabled val="1"/>
        </dgm:presLayoutVars>
      </dgm:prSet>
      <dgm:spPr/>
    </dgm:pt>
    <dgm:pt modelId="{FA2B2CDB-0D5D-4872-897D-C30CA5D6E0B6}" type="pres">
      <dgm:prSet presAssocID="{541EFD89-15E4-4AF5-9443-2A040E49276F}" presName="Name8" presStyleCnt="0"/>
      <dgm:spPr/>
    </dgm:pt>
    <dgm:pt modelId="{00CDAF7F-356F-4141-80CB-CAD42C97204A}" type="pres">
      <dgm:prSet presAssocID="{541EFD89-15E4-4AF5-9443-2A040E49276F}" presName="level" presStyleLbl="node1" presStyleIdx="3" presStyleCnt="5">
        <dgm:presLayoutVars>
          <dgm:chMax val="1"/>
          <dgm:bulletEnabled val="1"/>
        </dgm:presLayoutVars>
      </dgm:prSet>
      <dgm:spPr/>
    </dgm:pt>
    <dgm:pt modelId="{A6D88103-275D-4E88-904E-08F58EA30CED}" type="pres">
      <dgm:prSet presAssocID="{541EFD89-15E4-4AF5-9443-2A040E49276F}" presName="levelTx" presStyleLbl="revTx" presStyleIdx="0" presStyleCnt="0">
        <dgm:presLayoutVars>
          <dgm:chMax val="1"/>
          <dgm:bulletEnabled val="1"/>
        </dgm:presLayoutVars>
      </dgm:prSet>
      <dgm:spPr/>
    </dgm:pt>
    <dgm:pt modelId="{A412BA7B-3AEC-4709-A1D0-D7A743880BFE}" type="pres">
      <dgm:prSet presAssocID="{946B6008-CB95-401D-9B17-BF98918D531C}" presName="Name8" presStyleCnt="0"/>
      <dgm:spPr/>
    </dgm:pt>
    <dgm:pt modelId="{A6DCE43A-2F27-4A03-90F9-2647248CA0B4}" type="pres">
      <dgm:prSet presAssocID="{946B6008-CB95-401D-9B17-BF98918D531C}" presName="level" presStyleLbl="node1" presStyleIdx="4" presStyleCnt="5">
        <dgm:presLayoutVars>
          <dgm:chMax val="1"/>
          <dgm:bulletEnabled val="1"/>
        </dgm:presLayoutVars>
      </dgm:prSet>
      <dgm:spPr/>
    </dgm:pt>
    <dgm:pt modelId="{6837B0C3-4CF7-4F22-B6CC-7DF8CDF82B21}" type="pres">
      <dgm:prSet presAssocID="{946B6008-CB95-401D-9B17-BF98918D531C}" presName="levelTx" presStyleLbl="revTx" presStyleIdx="0" presStyleCnt="0">
        <dgm:presLayoutVars>
          <dgm:chMax val="1"/>
          <dgm:bulletEnabled val="1"/>
        </dgm:presLayoutVars>
      </dgm:prSet>
      <dgm:spPr/>
    </dgm:pt>
  </dgm:ptLst>
  <dgm:cxnLst>
    <dgm:cxn modelId="{E1AF6D16-CC6F-344A-9048-EF93E085E0AA}" type="presOf" srcId="{ABEC76C4-B8A1-4EF1-9CC6-E8ED92639EE7}" destId="{484B77DB-DB73-4871-8879-3909CC262036}" srcOrd="0" destOrd="0" presId="urn:microsoft.com/office/officeart/2005/8/layout/pyramid1"/>
    <dgm:cxn modelId="{6B96BF1C-EA94-4EB8-BD21-6CFF7ABB2A83}" srcId="{B32342B1-3816-4F98-BE34-60E9FDA2913E}" destId="{946B6008-CB95-401D-9B17-BF98918D531C}" srcOrd="4" destOrd="0" parTransId="{8F877EDC-4FAF-4F61-BD96-87BA18B8743C}" sibTransId="{DF7B0291-F8E7-45C1-91C3-FEC92BDBEEF0}"/>
    <dgm:cxn modelId="{35F2B020-3491-9D49-8E6D-00748844718A}" type="presOf" srcId="{6AACCA41-D4A5-48B6-AE0F-D5F405EDDE47}" destId="{73FF8EBD-6561-4DF8-9014-44B25574076B}" srcOrd="1" destOrd="0" presId="urn:microsoft.com/office/officeart/2005/8/layout/pyramid1"/>
    <dgm:cxn modelId="{BE75AD22-2977-4CA8-A359-E43C753621DD}" srcId="{B32342B1-3816-4F98-BE34-60E9FDA2913E}" destId="{6AACCA41-D4A5-48B6-AE0F-D5F405EDDE47}" srcOrd="0" destOrd="0" parTransId="{632C1772-3415-45D1-A172-79E41F42F0EC}" sibTransId="{26136A74-463E-47F5-BDE8-32D818A9AA0C}"/>
    <dgm:cxn modelId="{3141E523-FFEC-422C-B722-E83B6C9840A6}" srcId="{B32342B1-3816-4F98-BE34-60E9FDA2913E}" destId="{541EFD89-15E4-4AF5-9443-2A040E49276F}" srcOrd="3" destOrd="0" parTransId="{C2E4F6A0-A401-4BD4-B872-74A04A380A99}" sibTransId="{7B33F498-8B89-4F9E-9F96-7E9E030AA324}"/>
    <dgm:cxn modelId="{08102A3C-3AB0-8243-A14B-39D2899B3E84}" type="presOf" srcId="{541EFD89-15E4-4AF5-9443-2A040E49276F}" destId="{00CDAF7F-356F-4141-80CB-CAD42C97204A}" srcOrd="0" destOrd="0" presId="urn:microsoft.com/office/officeart/2005/8/layout/pyramid1"/>
    <dgm:cxn modelId="{D99F4454-61D7-40FC-B847-C0DA95662A66}" srcId="{B32342B1-3816-4F98-BE34-60E9FDA2913E}" destId="{ABEC76C4-B8A1-4EF1-9CC6-E8ED92639EE7}" srcOrd="1" destOrd="0" parTransId="{B3E39ABE-FF8F-47B4-86EC-A6C2C564F5AA}" sibTransId="{32F0D718-9DE7-47FB-B8F9-186A62969534}"/>
    <dgm:cxn modelId="{C0202075-C836-6D43-829F-EDE89F157219}" type="presOf" srcId="{48E9798C-9867-4CDE-9D9E-8933BAECA118}" destId="{D63241FF-1287-4C17-B7D2-90B2C92D865D}" srcOrd="0" destOrd="0" presId="urn:microsoft.com/office/officeart/2005/8/layout/pyramid1"/>
    <dgm:cxn modelId="{57342957-4D0F-4046-B5E7-9E3175C7A95E}" srcId="{B32342B1-3816-4F98-BE34-60E9FDA2913E}" destId="{48E9798C-9867-4CDE-9D9E-8933BAECA118}" srcOrd="2" destOrd="0" parTransId="{A7D05915-463D-488B-ACD7-D95E0C11CEBE}" sibTransId="{0FA32AE5-4952-4AC6-8C8E-EEBE4A9E600C}"/>
    <dgm:cxn modelId="{F0235E7F-3A37-3B42-965F-A99942F91EE8}" type="presOf" srcId="{ABEC76C4-B8A1-4EF1-9CC6-E8ED92639EE7}" destId="{01309483-A1FD-4A22-8CE4-B0DC343A7F8D}" srcOrd="1" destOrd="0" presId="urn:microsoft.com/office/officeart/2005/8/layout/pyramid1"/>
    <dgm:cxn modelId="{A1EC5B83-6DE2-104C-B3FA-8370DBBD4805}" type="presOf" srcId="{946B6008-CB95-401D-9B17-BF98918D531C}" destId="{6837B0C3-4CF7-4F22-B6CC-7DF8CDF82B21}" srcOrd="1" destOrd="0" presId="urn:microsoft.com/office/officeart/2005/8/layout/pyramid1"/>
    <dgm:cxn modelId="{FC28BC95-F4DE-264E-B5F9-CEC448490109}" type="presOf" srcId="{541EFD89-15E4-4AF5-9443-2A040E49276F}" destId="{A6D88103-275D-4E88-904E-08F58EA30CED}" srcOrd="1" destOrd="0" presId="urn:microsoft.com/office/officeart/2005/8/layout/pyramid1"/>
    <dgm:cxn modelId="{B6CFB79A-8D8F-C644-919C-675E3CC231CA}" type="presOf" srcId="{48E9798C-9867-4CDE-9D9E-8933BAECA118}" destId="{FE7E078C-116F-46ED-8CE3-AA991B742CD9}" srcOrd="1" destOrd="0" presId="urn:microsoft.com/office/officeart/2005/8/layout/pyramid1"/>
    <dgm:cxn modelId="{EF6D4C9F-6CC0-7B45-97DF-83A7FE690B56}" type="presOf" srcId="{B32342B1-3816-4F98-BE34-60E9FDA2913E}" destId="{4AB04A8F-4689-4D08-9F58-650B72F63F2F}" srcOrd="0" destOrd="0" presId="urn:microsoft.com/office/officeart/2005/8/layout/pyramid1"/>
    <dgm:cxn modelId="{348B60C8-AB9E-934A-9F03-CD276E9F6A53}" type="presOf" srcId="{946B6008-CB95-401D-9B17-BF98918D531C}" destId="{A6DCE43A-2F27-4A03-90F9-2647248CA0B4}" srcOrd="0" destOrd="0" presId="urn:microsoft.com/office/officeart/2005/8/layout/pyramid1"/>
    <dgm:cxn modelId="{772597F5-40DD-2547-AC2F-83AE8D5F4C71}" type="presOf" srcId="{6AACCA41-D4A5-48B6-AE0F-D5F405EDDE47}" destId="{E97A5725-AC05-4EAA-8E10-258DEA54190F}" srcOrd="0" destOrd="0" presId="urn:microsoft.com/office/officeart/2005/8/layout/pyramid1"/>
    <dgm:cxn modelId="{679085F8-D648-924E-9E2F-0DC103A88103}" type="presParOf" srcId="{4AB04A8F-4689-4D08-9F58-650B72F63F2F}" destId="{E8D628DA-45D8-4185-B162-C9C0E7B9BB75}" srcOrd="0" destOrd="0" presId="urn:microsoft.com/office/officeart/2005/8/layout/pyramid1"/>
    <dgm:cxn modelId="{EFAA829D-D0F3-DA4C-837F-86D38A8C1932}" type="presParOf" srcId="{E8D628DA-45D8-4185-B162-C9C0E7B9BB75}" destId="{E97A5725-AC05-4EAA-8E10-258DEA54190F}" srcOrd="0" destOrd="0" presId="urn:microsoft.com/office/officeart/2005/8/layout/pyramid1"/>
    <dgm:cxn modelId="{FD53C599-2386-3849-B4B0-333CDC5E035F}" type="presParOf" srcId="{E8D628DA-45D8-4185-B162-C9C0E7B9BB75}" destId="{73FF8EBD-6561-4DF8-9014-44B25574076B}" srcOrd="1" destOrd="0" presId="urn:microsoft.com/office/officeart/2005/8/layout/pyramid1"/>
    <dgm:cxn modelId="{C923B028-EA7F-D344-8D7C-76033098E5FD}" type="presParOf" srcId="{4AB04A8F-4689-4D08-9F58-650B72F63F2F}" destId="{B252F93A-F283-4B15-B66C-CB87A9FAEF6C}" srcOrd="1" destOrd="0" presId="urn:microsoft.com/office/officeart/2005/8/layout/pyramid1"/>
    <dgm:cxn modelId="{B2E32BF8-940D-4649-BF4C-3F033B0C965D}" type="presParOf" srcId="{B252F93A-F283-4B15-B66C-CB87A9FAEF6C}" destId="{484B77DB-DB73-4871-8879-3909CC262036}" srcOrd="0" destOrd="0" presId="urn:microsoft.com/office/officeart/2005/8/layout/pyramid1"/>
    <dgm:cxn modelId="{CF5224E1-FADE-BE4A-9D64-67AD784B5FC8}" type="presParOf" srcId="{B252F93A-F283-4B15-B66C-CB87A9FAEF6C}" destId="{01309483-A1FD-4A22-8CE4-B0DC343A7F8D}" srcOrd="1" destOrd="0" presId="urn:microsoft.com/office/officeart/2005/8/layout/pyramid1"/>
    <dgm:cxn modelId="{F9C69D22-68B0-F14F-8C1C-D33875CE2FF4}" type="presParOf" srcId="{4AB04A8F-4689-4D08-9F58-650B72F63F2F}" destId="{5F6D0A3B-28E0-4757-934D-A088B9D7EFAD}" srcOrd="2" destOrd="0" presId="urn:microsoft.com/office/officeart/2005/8/layout/pyramid1"/>
    <dgm:cxn modelId="{06B05782-8FB5-5045-8E07-A9371503A80E}" type="presParOf" srcId="{5F6D0A3B-28E0-4757-934D-A088B9D7EFAD}" destId="{D63241FF-1287-4C17-B7D2-90B2C92D865D}" srcOrd="0" destOrd="0" presId="urn:microsoft.com/office/officeart/2005/8/layout/pyramid1"/>
    <dgm:cxn modelId="{B200E603-470E-2D4D-A5F4-785AEE1FCC1A}" type="presParOf" srcId="{5F6D0A3B-28E0-4757-934D-A088B9D7EFAD}" destId="{FE7E078C-116F-46ED-8CE3-AA991B742CD9}" srcOrd="1" destOrd="0" presId="urn:microsoft.com/office/officeart/2005/8/layout/pyramid1"/>
    <dgm:cxn modelId="{31EF15C0-A1DC-B844-9959-BCC1D5774BBC}" type="presParOf" srcId="{4AB04A8F-4689-4D08-9F58-650B72F63F2F}" destId="{FA2B2CDB-0D5D-4872-897D-C30CA5D6E0B6}" srcOrd="3" destOrd="0" presId="urn:microsoft.com/office/officeart/2005/8/layout/pyramid1"/>
    <dgm:cxn modelId="{87A3CB09-0FC6-0542-9FC6-6702DB625515}" type="presParOf" srcId="{FA2B2CDB-0D5D-4872-897D-C30CA5D6E0B6}" destId="{00CDAF7F-356F-4141-80CB-CAD42C97204A}" srcOrd="0" destOrd="0" presId="urn:microsoft.com/office/officeart/2005/8/layout/pyramid1"/>
    <dgm:cxn modelId="{5AE477D0-F598-FA49-9A5F-180B98DBFB63}" type="presParOf" srcId="{FA2B2CDB-0D5D-4872-897D-C30CA5D6E0B6}" destId="{A6D88103-275D-4E88-904E-08F58EA30CED}" srcOrd="1" destOrd="0" presId="urn:microsoft.com/office/officeart/2005/8/layout/pyramid1"/>
    <dgm:cxn modelId="{E008063B-3683-8047-8FAF-2C5783757CAF}" type="presParOf" srcId="{4AB04A8F-4689-4D08-9F58-650B72F63F2F}" destId="{A412BA7B-3AEC-4709-A1D0-D7A743880BFE}" srcOrd="4" destOrd="0" presId="urn:microsoft.com/office/officeart/2005/8/layout/pyramid1"/>
    <dgm:cxn modelId="{D38B6D5A-870B-DD43-917D-2428280FC5F2}" type="presParOf" srcId="{A412BA7B-3AEC-4709-A1D0-D7A743880BFE}" destId="{A6DCE43A-2F27-4A03-90F9-2647248CA0B4}" srcOrd="0" destOrd="0" presId="urn:microsoft.com/office/officeart/2005/8/layout/pyramid1"/>
    <dgm:cxn modelId="{CB037902-10E7-F846-A2D6-115C7D16A87A}" type="presParOf" srcId="{A412BA7B-3AEC-4709-A1D0-D7A743880BFE}" destId="{6837B0C3-4CF7-4F22-B6CC-7DF8CDF82B2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A5725-AC05-4EAA-8E10-258DEA54190F}">
      <dsp:nvSpPr>
        <dsp:cNvPr id="0" name=""/>
        <dsp:cNvSpPr/>
      </dsp:nvSpPr>
      <dsp:spPr>
        <a:xfrm>
          <a:off x="2164080" y="0"/>
          <a:ext cx="1082040" cy="711199"/>
        </a:xfrm>
        <a:prstGeom prst="trapezoid">
          <a:avLst>
            <a:gd name="adj" fmla="val 76071"/>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164080" y="0"/>
        <a:ext cx="1082040" cy="711199"/>
      </dsp:txXfrm>
    </dsp:sp>
    <dsp:sp modelId="{484B77DB-DB73-4871-8879-3909CC262036}">
      <dsp:nvSpPr>
        <dsp:cNvPr id="0" name=""/>
        <dsp:cNvSpPr/>
      </dsp:nvSpPr>
      <dsp:spPr>
        <a:xfrm>
          <a:off x="1623060" y="711199"/>
          <a:ext cx="2164080" cy="711199"/>
        </a:xfrm>
        <a:prstGeom prst="trapezoid">
          <a:avLst>
            <a:gd name="adj" fmla="val 76071"/>
          </a:avLst>
        </a:prstGeom>
        <a:solidFill>
          <a:schemeClr val="accent2">
            <a:alpha val="90000"/>
            <a:hueOff val="0"/>
            <a:satOff val="0"/>
            <a:lumOff val="0"/>
            <a:alphaOff val="-1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2001774" y="711199"/>
        <a:ext cx="1406652" cy="711199"/>
      </dsp:txXfrm>
    </dsp:sp>
    <dsp:sp modelId="{D63241FF-1287-4C17-B7D2-90B2C92D865D}">
      <dsp:nvSpPr>
        <dsp:cNvPr id="0" name=""/>
        <dsp:cNvSpPr/>
      </dsp:nvSpPr>
      <dsp:spPr>
        <a:xfrm>
          <a:off x="1082040" y="1422399"/>
          <a:ext cx="3246120" cy="711199"/>
        </a:xfrm>
        <a:prstGeom prst="trapezoid">
          <a:avLst>
            <a:gd name="adj" fmla="val 76071"/>
          </a:avLst>
        </a:prstGeom>
        <a:solidFill>
          <a:schemeClr val="accent2">
            <a:alpha val="90000"/>
            <a:hueOff val="0"/>
            <a:satOff val="0"/>
            <a:lumOff val="0"/>
            <a:alphaOff val="-2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1650110" y="1422399"/>
        <a:ext cx="2109978" cy="711199"/>
      </dsp:txXfrm>
    </dsp:sp>
    <dsp:sp modelId="{00CDAF7F-356F-4141-80CB-CAD42C97204A}">
      <dsp:nvSpPr>
        <dsp:cNvPr id="0" name=""/>
        <dsp:cNvSpPr/>
      </dsp:nvSpPr>
      <dsp:spPr>
        <a:xfrm>
          <a:off x="541020" y="2133599"/>
          <a:ext cx="4328160" cy="711199"/>
        </a:xfrm>
        <a:prstGeom prst="trapezoid">
          <a:avLst>
            <a:gd name="adj" fmla="val 76071"/>
          </a:avLst>
        </a:prstGeom>
        <a:solidFill>
          <a:schemeClr val="accent2">
            <a:alpha val="90000"/>
            <a:hueOff val="0"/>
            <a:satOff val="0"/>
            <a:lumOff val="0"/>
            <a:alphaOff val="-3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rial" panose="020B0604020202020204" pitchFamily="34" charset="0"/>
            </a:rPr>
            <a:t>Text</a:t>
          </a:r>
        </a:p>
      </dsp:txBody>
      <dsp:txXfrm>
        <a:off x="1298447" y="2133599"/>
        <a:ext cx="2813304" cy="711199"/>
      </dsp:txXfrm>
    </dsp:sp>
    <dsp:sp modelId="{A6DCE43A-2F27-4A03-90F9-2647248CA0B4}">
      <dsp:nvSpPr>
        <dsp:cNvPr id="0" name=""/>
        <dsp:cNvSpPr/>
      </dsp:nvSpPr>
      <dsp:spPr>
        <a:xfrm>
          <a:off x="0" y="2844799"/>
          <a:ext cx="5410200" cy="711199"/>
        </a:xfrm>
        <a:prstGeom prst="trapezoid">
          <a:avLst>
            <a:gd name="adj" fmla="val 76071"/>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latin typeface="Arial" panose="020B0604020202020204" pitchFamily="34" charset="0"/>
          </a:endParaRPr>
        </a:p>
      </dsp:txBody>
      <dsp:txXfrm>
        <a:off x="946784" y="2844799"/>
        <a:ext cx="3516630" cy="7111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E9548610-586E-9447-80DF-A001BA5B7E30}" type="datetimeFigureOut">
              <a:rPr lang="en-US" smtClean="0"/>
              <a:t>4/28/2025</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8F57E9A5-D0DB-484F-8B2E-97AC0A577019}" type="slidenum">
              <a:rPr lang="en-US" smtClean="0"/>
              <a:t>‹#›</a:t>
            </a:fld>
            <a:endParaRPr lang="en-US"/>
          </a:p>
        </p:txBody>
      </p:sp>
    </p:spTree>
    <p:extLst>
      <p:ext uri="{BB962C8B-B14F-4D97-AF65-F5344CB8AC3E}">
        <p14:creationId xmlns:p14="http://schemas.microsoft.com/office/powerpoint/2010/main" val="4291786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atin typeface="Arial" panose="020B0604020202020204" pitchFamily="34" charset="0"/>
              </a:defRPr>
            </a:lvl1pPr>
          </a:lstStyle>
          <a:p>
            <a:fld id="{05B46C1B-7F54-4435-9BCB-CE7425CCC8B5}" type="datetimeFigureOut">
              <a:rPr lang="en-US" smtClean="0"/>
              <a:pPr/>
              <a:t>4/28/2025</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atin typeface="Arial" panose="020B0604020202020204" pitchFamily="34" charset="0"/>
              </a:defRPr>
            </a:lvl1pPr>
          </a:lstStyle>
          <a:p>
            <a:fld id="{C34BF4EC-2699-4921-9C30-4A44977ED514}" type="slidenum">
              <a:rPr lang="en-US" smtClean="0"/>
              <a:pPr/>
              <a:t>‹#›</a:t>
            </a:fld>
            <a:endParaRPr lang="en-US"/>
          </a:p>
        </p:txBody>
      </p:sp>
    </p:spTree>
    <p:extLst>
      <p:ext uri="{BB962C8B-B14F-4D97-AF65-F5344CB8AC3E}">
        <p14:creationId xmlns:p14="http://schemas.microsoft.com/office/powerpoint/2010/main" val="820111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2B82-AC81-489B-3ADF-9881F2DAD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02785-FCBD-6C15-4AE2-A8DE56EA626C}"/>
              </a:ext>
            </a:extLst>
          </p:cNvPr>
          <p:cNvSpPr>
            <a:spLocks noGrp="1" noRot="1" noChangeAspect="1"/>
          </p:cNvSpPr>
          <p:nvPr>
            <p:ph type="sldImg"/>
          </p:nvPr>
        </p:nvSpPr>
        <p:spPr>
          <a:xfrm>
            <a:off x="1397000" y="1154113"/>
            <a:ext cx="4156075" cy="3117850"/>
          </a:xfrm>
        </p:spPr>
      </p:sp>
      <p:sp>
        <p:nvSpPr>
          <p:cNvPr id="3" name="Notes Placeholder 2">
            <a:extLst>
              <a:ext uri="{FF2B5EF4-FFF2-40B4-BE49-F238E27FC236}">
                <a16:creationId xmlns:a16="http://schemas.microsoft.com/office/drawing/2014/main" id="{A12B7145-984F-085B-9867-A3EC16A90D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98C76C-93FD-AD1A-E1C4-3669DDA85D8F}"/>
              </a:ext>
            </a:extLst>
          </p:cNvPr>
          <p:cNvSpPr>
            <a:spLocks noGrp="1"/>
          </p:cNvSpPr>
          <p:nvPr>
            <p:ph type="sldNum" sz="quarter" idx="10"/>
          </p:nvPr>
        </p:nvSpPr>
        <p:spPr/>
        <p:txBody>
          <a:bodyPr/>
          <a:lstStyle/>
          <a:p>
            <a:fld id="{C34BF4EC-2699-4921-9C30-4A44977ED51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421539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1397000" y="1154113"/>
            <a:ext cx="4156075" cy="31178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43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1471" indent="-289027">
              <a:defRPr>
                <a:solidFill>
                  <a:schemeClr val="tx1"/>
                </a:solidFill>
                <a:latin typeface="Calibri" panose="020F0502020204030204" pitchFamily="34" charset="0"/>
              </a:defRPr>
            </a:lvl2pPr>
            <a:lvl3pPr marL="1156109" indent="-231222">
              <a:defRPr>
                <a:solidFill>
                  <a:schemeClr val="tx1"/>
                </a:solidFill>
                <a:latin typeface="Calibri" panose="020F0502020204030204" pitchFamily="34" charset="0"/>
              </a:defRPr>
            </a:lvl3pPr>
            <a:lvl4pPr marL="1618552" indent="-231222">
              <a:defRPr>
                <a:solidFill>
                  <a:schemeClr val="tx1"/>
                </a:solidFill>
                <a:latin typeface="Calibri" panose="020F0502020204030204" pitchFamily="34" charset="0"/>
              </a:defRPr>
            </a:lvl4pPr>
            <a:lvl5pPr marL="2080995" indent="-231222">
              <a:defRPr>
                <a:solidFill>
                  <a:schemeClr val="tx1"/>
                </a:solidFill>
                <a:latin typeface="Calibri" panose="020F0502020204030204" pitchFamily="34" charset="0"/>
              </a:defRPr>
            </a:lvl5pPr>
            <a:lvl6pPr marL="2543439" indent="-231222" eaLnBrk="0" fontAlgn="base" hangingPunct="0">
              <a:spcBef>
                <a:spcPct val="0"/>
              </a:spcBef>
              <a:spcAft>
                <a:spcPct val="0"/>
              </a:spcAft>
              <a:defRPr>
                <a:solidFill>
                  <a:schemeClr val="tx1"/>
                </a:solidFill>
                <a:latin typeface="Calibri" panose="020F0502020204030204" pitchFamily="34" charset="0"/>
              </a:defRPr>
            </a:lvl6pPr>
            <a:lvl7pPr marL="3005883" indent="-231222" eaLnBrk="0" fontAlgn="base" hangingPunct="0">
              <a:spcBef>
                <a:spcPct val="0"/>
              </a:spcBef>
              <a:spcAft>
                <a:spcPct val="0"/>
              </a:spcAft>
              <a:defRPr>
                <a:solidFill>
                  <a:schemeClr val="tx1"/>
                </a:solidFill>
                <a:latin typeface="Calibri" panose="020F0502020204030204" pitchFamily="34" charset="0"/>
              </a:defRPr>
            </a:lvl7pPr>
            <a:lvl8pPr marL="3468326" indent="-231222" eaLnBrk="0" fontAlgn="base" hangingPunct="0">
              <a:spcBef>
                <a:spcPct val="0"/>
              </a:spcBef>
              <a:spcAft>
                <a:spcPct val="0"/>
              </a:spcAft>
              <a:defRPr>
                <a:solidFill>
                  <a:schemeClr val="tx1"/>
                </a:solidFill>
                <a:latin typeface="Calibri" panose="020F0502020204030204" pitchFamily="34" charset="0"/>
              </a:defRPr>
            </a:lvl8pPr>
            <a:lvl9pPr marL="3930769" indent="-231222" eaLnBrk="0" fontAlgn="base" hangingPunct="0">
              <a:spcBef>
                <a:spcPct val="0"/>
              </a:spcBef>
              <a:spcAft>
                <a:spcPct val="0"/>
              </a:spcAft>
              <a:defRPr>
                <a:solidFill>
                  <a:schemeClr val="tx1"/>
                </a:solidFill>
                <a:latin typeface="Calibri" panose="020F0502020204030204" pitchFamily="34" charset="0"/>
              </a:defRPr>
            </a:lvl9pPr>
          </a:lstStyle>
          <a:p>
            <a:fld id="{8FDF4632-38B2-4E67-85F9-C826907AED8E}"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5485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that, turn it over to Sarah Jackson</a:t>
            </a:r>
          </a:p>
        </p:txBody>
      </p:sp>
      <p:sp>
        <p:nvSpPr>
          <p:cNvPr id="4" name="Slide Number Placeholder 3"/>
          <p:cNvSpPr>
            <a:spLocks noGrp="1"/>
          </p:cNvSpPr>
          <p:nvPr>
            <p:ph type="sldNum" sz="quarter" idx="5"/>
          </p:nvPr>
        </p:nvSpPr>
        <p:spPr/>
        <p:txBody>
          <a:bodyPr/>
          <a:lstStyle/>
          <a:p>
            <a:pPr>
              <a:defRPr/>
            </a:pPr>
            <a:fld id="{2E8C5C8B-0B68-40A3-A4A5-AD7FC3B87FD5}" type="slidenum">
              <a:rPr lang="en-US" altLang="en-US" smtClean="0"/>
              <a:pPr>
                <a:defRPr/>
              </a:pPr>
              <a:t>26</a:t>
            </a:fld>
            <a:endParaRPr lang="en-US" altLang="en-US"/>
          </a:p>
        </p:txBody>
      </p:sp>
    </p:spTree>
    <p:extLst>
      <p:ext uri="{BB962C8B-B14F-4D97-AF65-F5344CB8AC3E}">
        <p14:creationId xmlns:p14="http://schemas.microsoft.com/office/powerpoint/2010/main" val="2273995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BF4EC-2699-4921-9C30-4A44977ED514}" type="slidenum">
              <a:rPr lang="en-US" smtClean="0"/>
              <a:pPr/>
              <a:t>28</a:t>
            </a:fld>
            <a:endParaRPr lang="en-US"/>
          </a:p>
        </p:txBody>
      </p:sp>
    </p:spTree>
    <p:extLst>
      <p:ext uri="{BB962C8B-B14F-4D97-AF65-F5344CB8AC3E}">
        <p14:creationId xmlns:p14="http://schemas.microsoft.com/office/powerpoint/2010/main" val="1174919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a:t>
            </a:r>
          </a:p>
        </p:txBody>
      </p:sp>
      <p:sp>
        <p:nvSpPr>
          <p:cNvPr id="4" name="Slide Number Placeholder 3"/>
          <p:cNvSpPr>
            <a:spLocks noGrp="1"/>
          </p:cNvSpPr>
          <p:nvPr>
            <p:ph type="sldNum" sz="quarter" idx="5"/>
          </p:nvPr>
        </p:nvSpPr>
        <p:spPr/>
        <p:txBody>
          <a:bodyPr/>
          <a:lstStyle/>
          <a:p>
            <a:fld id="{C34BF4EC-2699-4921-9C30-4A44977ED514}" type="slidenum">
              <a:rPr lang="en-US" smtClean="0"/>
              <a:pPr/>
              <a:t>31</a:t>
            </a:fld>
            <a:endParaRPr lang="en-US"/>
          </a:p>
        </p:txBody>
      </p:sp>
    </p:spTree>
    <p:extLst>
      <p:ext uri="{BB962C8B-B14F-4D97-AF65-F5344CB8AC3E}">
        <p14:creationId xmlns:p14="http://schemas.microsoft.com/office/powerpoint/2010/main" val="4121721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increase the thoroughness of removals by having the dogs survey a site after volunteers or crew members removed everything they could see. By doing this, we could deplete the seedbanks and prevent new plants from seeding, leading us to eradicate populations faster. </a:t>
            </a:r>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2E8C5C8B-0B68-40A3-A4A5-AD7FC3B87FD5}" type="slidenum">
              <a:rPr lang="en-US" altLang="en-US" smtClean="0"/>
              <a:pPr>
                <a:defRPr/>
              </a:pPr>
              <a:t>32</a:t>
            </a:fld>
            <a:endParaRPr lang="en-US" altLang="en-US"/>
          </a:p>
        </p:txBody>
      </p:sp>
    </p:spTree>
    <p:extLst>
      <p:ext uri="{BB962C8B-B14F-4D97-AF65-F5344CB8AC3E}">
        <p14:creationId xmlns:p14="http://schemas.microsoft.com/office/powerpoint/2010/main" val="2835486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2020 we began working on sticky sage. It's one of our most </a:t>
            </a:r>
            <a:r>
              <a:rPr lang="en-US" err="1"/>
              <a:t>straighforward</a:t>
            </a:r>
            <a:r>
              <a:rPr lang="en-US"/>
              <a:t> projects. We know of only 2  sticky sage population in the lower Hudson.  The population most likely took hold due to an intentional planting. Unfortunately, sticky sage is super invasive due to its seeds that essentially Velcro onto to passing surfaces and can travel long distances. By the time we heard about it from a local resident, the infestation covered at least 80 acres. As a member of the mint family it has quite a potent odor profile. </a:t>
            </a:r>
          </a:p>
        </p:txBody>
      </p:sp>
      <p:sp>
        <p:nvSpPr>
          <p:cNvPr id="4" name="Slide Number Placeholder 3"/>
          <p:cNvSpPr>
            <a:spLocks noGrp="1"/>
          </p:cNvSpPr>
          <p:nvPr>
            <p:ph type="sldNum" sz="quarter" idx="5"/>
          </p:nvPr>
        </p:nvSpPr>
        <p:spPr/>
        <p:txBody>
          <a:bodyPr/>
          <a:lstStyle/>
          <a:p>
            <a:pPr>
              <a:defRPr/>
            </a:pPr>
            <a:fld id="{2E8C5C8B-0B68-40A3-A4A5-AD7FC3B87FD5}" type="slidenum">
              <a:rPr lang="en-US" altLang="en-US" smtClean="0"/>
              <a:pPr>
                <a:defRPr/>
              </a:pPr>
              <a:t>36</a:t>
            </a:fld>
            <a:endParaRPr lang="en-US" altLang="en-US"/>
          </a:p>
        </p:txBody>
      </p:sp>
    </p:spTree>
    <p:extLst>
      <p:ext uri="{BB962C8B-B14F-4D97-AF65-F5344CB8AC3E}">
        <p14:creationId xmlns:p14="http://schemas.microsoft.com/office/powerpoint/2010/main" val="3824972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make matters worse, the large infestation has the Appalachian trail running right through it and is scattered over several private properties. Additionally, the management strategy for sticky sage in an area this size was to chemically treat as opposed to physically remove, which means we had to be cognizant of when and where dogs were involved. </a:t>
            </a:r>
          </a:p>
          <a:p>
            <a:r>
              <a:rPr lang="en-US"/>
              <a:t>Our goals were to help the ISF search the boundaries of the known infestation so we could understand if the infestation ended we were though it did, or if it just became sparse enough to be difficult to detect, AND to find the sparse plants leftover in areas that had been chemically treated. </a:t>
            </a:r>
          </a:p>
        </p:txBody>
      </p:sp>
      <p:sp>
        <p:nvSpPr>
          <p:cNvPr id="4" name="Slide Number Placeholder 3"/>
          <p:cNvSpPr>
            <a:spLocks noGrp="1"/>
          </p:cNvSpPr>
          <p:nvPr>
            <p:ph type="sldNum" sz="quarter" idx="5"/>
          </p:nvPr>
        </p:nvSpPr>
        <p:spPr/>
        <p:txBody>
          <a:bodyPr/>
          <a:lstStyle/>
          <a:p>
            <a:pPr>
              <a:defRPr/>
            </a:pPr>
            <a:fld id="{2E8C5C8B-0B68-40A3-A4A5-AD7FC3B87FD5}" type="slidenum">
              <a:rPr lang="en-US" altLang="en-US" smtClean="0"/>
              <a:pPr>
                <a:defRPr/>
              </a:pPr>
              <a:t>37</a:t>
            </a:fld>
            <a:endParaRPr lang="en-US" altLang="en-US"/>
          </a:p>
        </p:txBody>
      </p:sp>
    </p:spTree>
    <p:extLst>
      <p:ext uri="{BB962C8B-B14F-4D97-AF65-F5344CB8AC3E}">
        <p14:creationId xmlns:p14="http://schemas.microsoft.com/office/powerpoint/2010/main" val="1755491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DE6B1-D728-4431-FAAB-B092F05C7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7CD6B-F096-8331-7EE3-880F27CBD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BB970-F892-59DE-F406-22D67BC7EED2}"/>
              </a:ext>
            </a:extLst>
          </p:cNvPr>
          <p:cNvSpPr>
            <a:spLocks noGrp="1"/>
          </p:cNvSpPr>
          <p:nvPr>
            <p:ph type="body" idx="1"/>
          </p:nvPr>
        </p:nvSpPr>
        <p:spPr/>
        <p:txBody>
          <a:bodyPr/>
          <a:lstStyle/>
          <a:p>
            <a:r>
              <a:rPr lang="en-US"/>
              <a:t>To make matters worse, the large infestation has the Appalachian trail running right through it and is scattered over several private properties. Additionally, the management strategy for sticky sage in an area this size was to chemically treat as opposed to physically remove, which means we had to be cognizant of when and where dogs were involved. </a:t>
            </a:r>
          </a:p>
          <a:p>
            <a:r>
              <a:rPr lang="en-US"/>
              <a:t>Our goals were to help the ISF search the boundaries of the known infestation so we could understand if the infestation ended we were though it did, or if it just became sparse enough to be difficult to detect, AND to find the sparse plants leftover in areas that had been chemically treated. </a:t>
            </a:r>
          </a:p>
        </p:txBody>
      </p:sp>
      <p:sp>
        <p:nvSpPr>
          <p:cNvPr id="4" name="Slide Number Placeholder 3">
            <a:extLst>
              <a:ext uri="{FF2B5EF4-FFF2-40B4-BE49-F238E27FC236}">
                <a16:creationId xmlns:a16="http://schemas.microsoft.com/office/drawing/2014/main" id="{9AF5B378-3187-F1E0-389B-2AA629B10C7E}"/>
              </a:ext>
            </a:extLst>
          </p:cNvPr>
          <p:cNvSpPr>
            <a:spLocks noGrp="1"/>
          </p:cNvSpPr>
          <p:nvPr>
            <p:ph type="sldNum" sz="quarter" idx="5"/>
          </p:nvPr>
        </p:nvSpPr>
        <p:spPr/>
        <p:txBody>
          <a:bodyPr/>
          <a:lstStyle/>
          <a:p>
            <a:pPr>
              <a:defRPr/>
            </a:pPr>
            <a:fld id="{2E8C5C8B-0B68-40A3-A4A5-AD7FC3B87FD5}" type="slidenum">
              <a:rPr lang="en-US" altLang="en-US" smtClean="0"/>
              <a:pPr>
                <a:defRPr/>
              </a:pPr>
              <a:t>38</a:t>
            </a:fld>
            <a:endParaRPr lang="en-US" altLang="en-US"/>
          </a:p>
        </p:txBody>
      </p:sp>
    </p:spTree>
    <p:extLst>
      <p:ext uri="{BB962C8B-B14F-4D97-AF65-F5344CB8AC3E}">
        <p14:creationId xmlns:p14="http://schemas.microsoft.com/office/powerpoint/2010/main" val="3481556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35F2-77C3-2A14-5FDF-EAF973009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154F5-A656-FA0D-1775-F0569B739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09B1C-F9AD-92DB-7B16-0DF07BB8A2E1}"/>
              </a:ext>
            </a:extLst>
          </p:cNvPr>
          <p:cNvSpPr>
            <a:spLocks noGrp="1"/>
          </p:cNvSpPr>
          <p:nvPr>
            <p:ph type="body" idx="1"/>
          </p:nvPr>
        </p:nvSpPr>
        <p:spPr/>
        <p:txBody>
          <a:bodyPr>
            <a:normAutofit/>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18D9F61A-506E-2266-795B-828137280EAF}"/>
              </a:ext>
            </a:extLst>
          </p:cNvPr>
          <p:cNvSpPr>
            <a:spLocks noGrp="1"/>
          </p:cNvSpPr>
          <p:nvPr>
            <p:ph type="sldNum" sz="quarter" idx="5"/>
          </p:nvPr>
        </p:nvSpPr>
        <p:spPr/>
        <p:txBody>
          <a:bodyPr/>
          <a:lstStyle/>
          <a:p>
            <a:pPr>
              <a:defRPr/>
            </a:pPr>
            <a:fld id="{2E8C5C8B-0B68-40A3-A4A5-AD7FC3B87FD5}" type="slidenum">
              <a:rPr lang="en-US" altLang="en-US" smtClean="0"/>
              <a:pPr>
                <a:defRPr/>
              </a:pPr>
              <a:t>41</a:t>
            </a:fld>
            <a:endParaRPr lang="en-US" altLang="en-US"/>
          </a:p>
        </p:txBody>
      </p:sp>
    </p:spTree>
    <p:extLst>
      <p:ext uri="{BB962C8B-B14F-4D97-AF65-F5344CB8AC3E}">
        <p14:creationId xmlns:p14="http://schemas.microsoft.com/office/powerpoint/2010/main" val="40883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58CF9-E686-DDE7-1C3E-880C69375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A5A4D-A616-68A3-8366-B3CDBE998C6B}"/>
              </a:ext>
            </a:extLst>
          </p:cNvPr>
          <p:cNvSpPr>
            <a:spLocks noGrp="1" noRot="1" noChangeAspect="1"/>
          </p:cNvSpPr>
          <p:nvPr>
            <p:ph type="sldImg"/>
          </p:nvPr>
        </p:nvSpPr>
        <p:spPr>
          <a:xfrm>
            <a:off x="1397000" y="1154113"/>
            <a:ext cx="4156075" cy="3117850"/>
          </a:xfrm>
        </p:spPr>
      </p:sp>
      <p:sp>
        <p:nvSpPr>
          <p:cNvPr id="3" name="Notes Placeholder 2">
            <a:extLst>
              <a:ext uri="{FF2B5EF4-FFF2-40B4-BE49-F238E27FC236}">
                <a16:creationId xmlns:a16="http://schemas.microsoft.com/office/drawing/2014/main" id="{CE20BEF9-3748-839F-3CCB-FF019A5B5D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CF5B62-1AC2-6C48-4C04-13E2E9652449}"/>
              </a:ext>
            </a:extLst>
          </p:cNvPr>
          <p:cNvSpPr>
            <a:spLocks noGrp="1"/>
          </p:cNvSpPr>
          <p:nvPr>
            <p:ph type="sldNum" sz="quarter" idx="10"/>
          </p:nvPr>
        </p:nvSpPr>
        <p:spPr/>
        <p:txBody>
          <a:bodyPr/>
          <a:lstStyle/>
          <a:p>
            <a:fld id="{C34BF4EC-2699-4921-9C30-4A44977ED51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265269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normAutofit/>
          </a:bodyPr>
          <a:lstStyle/>
          <a:p>
            <a:r>
              <a:rPr lang="en-US">
                <a:latin typeface="+mn-lt"/>
              </a:rPr>
              <a:t>Most people know that earthworms in a garden are an indicator of healthy soil. </a:t>
            </a:r>
          </a:p>
          <a:p>
            <a:endParaRPr lang="en-US">
              <a:latin typeface="+mn-lt"/>
            </a:endParaRPr>
          </a:p>
          <a:p>
            <a:r>
              <a:rPr lang="en-US">
                <a:latin typeface="+mn-lt"/>
              </a:rPr>
              <a:t>INTRODUCTION: native to Japan and Korea, first arrived in Wisconsin in 2013 brought by people selling mulch, soil, plants – worms and worm eggs travel in soil and on shoes – Are present in ADKs</a:t>
            </a:r>
          </a:p>
          <a:p>
            <a:endParaRPr lang="en-US">
              <a:latin typeface="+mn-lt"/>
            </a:endParaRPr>
          </a:p>
          <a:p>
            <a:r>
              <a:rPr lang="en-US">
                <a:latin typeface="+mn-lt"/>
              </a:rPr>
              <a:t>ECOLOGICAL IMPACT: Consume leaf litter too quickly, exposing soil lead to compaction, erosion, runoff. </a:t>
            </a:r>
          </a:p>
          <a:p>
            <a:endParaRPr lang="en-US">
              <a:latin typeface="+mn-lt"/>
            </a:endParaRPr>
          </a:p>
          <a:p>
            <a:r>
              <a:rPr lang="en-US">
                <a:latin typeface="+mn-lt"/>
              </a:rPr>
              <a:t>Native plants die without protective layer of leaf mulch and invasive plants quickly move in</a:t>
            </a:r>
          </a:p>
          <a:p>
            <a:endParaRPr lang="en-US">
              <a:latin typeface="+mn-lt"/>
            </a:endParaRPr>
          </a:p>
          <a:p>
            <a:pPr defTabSz="924916">
              <a:defRPr/>
            </a:pPr>
            <a:r>
              <a:rPr lang="en-US">
                <a:latin typeface="+mn-lt"/>
              </a:rPr>
              <a:t>IDENTIFICATION </a:t>
            </a:r>
            <a:r>
              <a:rPr lang="en-US">
                <a:latin typeface="+mn-lt"/>
                <a:sym typeface="Wingdings" panose="05000000000000000000" pitchFamily="2" charset="2"/>
              </a:rPr>
              <a:t> </a:t>
            </a:r>
            <a:r>
              <a:rPr lang="en-US">
                <a:latin typeface="+mn-lt"/>
              </a:rPr>
              <a:t>MOVEMENT: Jump around when touched and can jump into the air.</a:t>
            </a:r>
          </a:p>
          <a:p>
            <a:r>
              <a:rPr lang="en-US">
                <a:latin typeface="+mn-lt"/>
              </a:rPr>
              <a:t> What you won’t see is just one jumping worm. There are always a bunch of them creepy-crawling around. </a:t>
            </a:r>
          </a:p>
          <a:p>
            <a:endParaRPr lang="en-US">
              <a:latin typeface="+mn-lt"/>
            </a:endParaRPr>
          </a:p>
          <a:p>
            <a:r>
              <a:rPr lang="en-US">
                <a:latin typeface="+mn-lt"/>
              </a:rPr>
              <a:t>Live in duff layer, not in the soil </a:t>
            </a:r>
          </a:p>
          <a:p>
            <a:r>
              <a:rPr lang="en-US">
                <a:latin typeface="+mn-lt"/>
              </a:rPr>
              <a:t> </a:t>
            </a:r>
          </a:p>
          <a:p>
            <a:endParaRPr lang="en-US"/>
          </a:p>
        </p:txBody>
      </p:sp>
      <p:sp>
        <p:nvSpPr>
          <p:cNvPr id="4" name="Slide Number Placeholder 3"/>
          <p:cNvSpPr>
            <a:spLocks noGrp="1"/>
          </p:cNvSpPr>
          <p:nvPr>
            <p:ph type="sldNum" sz="quarter" idx="5"/>
          </p:nvPr>
        </p:nvSpPr>
        <p:spPr/>
        <p:txBody>
          <a:bodyPr/>
          <a:lstStyle/>
          <a:p>
            <a:fld id="{DF811066-0135-4CAA-8AD4-89A97190AC00}"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665754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a:t>a flower cluster whose lower stalks are proportionally longer so that the flowers form a flat or slightly convex head.</a:t>
            </a:r>
          </a:p>
          <a:p>
            <a:endParaRPr lang="en-US"/>
          </a:p>
          <a:p>
            <a:r>
              <a:rPr lang="en-US"/>
              <a:t>200 species native</a:t>
            </a:r>
          </a:p>
        </p:txBody>
      </p:sp>
      <p:sp>
        <p:nvSpPr>
          <p:cNvPr id="4" name="Slide Number Placeholder 3"/>
          <p:cNvSpPr>
            <a:spLocks noGrp="1"/>
          </p:cNvSpPr>
          <p:nvPr>
            <p:ph type="sldNum" sz="quarter" idx="10"/>
          </p:nvPr>
        </p:nvSpPr>
        <p:spPr/>
        <p:txBody>
          <a:bodyPr/>
          <a:lstStyle/>
          <a:p>
            <a:fld id="{C34BF4EC-2699-4921-9C30-4A44977ED51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77735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BF4EC-2699-4921-9C30-4A44977ED514}" type="slidenum">
              <a:rPr lang="en-US" smtClean="0"/>
              <a:pPr/>
              <a:t>59</a:t>
            </a:fld>
            <a:endParaRPr lang="en-US"/>
          </a:p>
        </p:txBody>
      </p:sp>
    </p:spTree>
    <p:extLst>
      <p:ext uri="{BB962C8B-B14F-4D97-AF65-F5344CB8AC3E}">
        <p14:creationId xmlns:p14="http://schemas.microsoft.com/office/powerpoint/2010/main" val="1490107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6970D-C706-7C27-1856-D3CD12416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CDD83-E8EF-6990-8CF0-88D0B86E7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22929-92EA-9813-29C6-174FCA497121}"/>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EF12C4E-76E0-3765-2E89-3C104ABD2757}"/>
              </a:ext>
            </a:extLst>
          </p:cNvPr>
          <p:cNvSpPr>
            <a:spLocks noGrp="1"/>
          </p:cNvSpPr>
          <p:nvPr>
            <p:ph type="sldNum" sz="quarter" idx="5"/>
          </p:nvPr>
        </p:nvSpPr>
        <p:spPr/>
        <p:txBody>
          <a:bodyPr/>
          <a:lstStyle/>
          <a:p>
            <a:pPr>
              <a:defRPr/>
            </a:pPr>
            <a:fld id="{2E8C5C8B-0B68-40A3-A4A5-AD7FC3B87FD5}" type="slidenum">
              <a:rPr lang="en-US" altLang="en-US" smtClean="0"/>
              <a:pPr>
                <a:defRPr/>
              </a:pPr>
              <a:t>61</a:t>
            </a:fld>
            <a:endParaRPr lang="en-US" altLang="en-US"/>
          </a:p>
        </p:txBody>
      </p:sp>
    </p:spTree>
    <p:extLst>
      <p:ext uri="{BB962C8B-B14F-4D97-AF65-F5344CB8AC3E}">
        <p14:creationId xmlns:p14="http://schemas.microsoft.com/office/powerpoint/2010/main" val="319107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normAutofit/>
          </a:bodyPr>
          <a:lstStyle/>
          <a:p>
            <a:r>
              <a:rPr lang="en-US"/>
              <a:t>Point</a:t>
            </a:r>
            <a:r>
              <a:rPr lang="en-US" baseline="0"/>
              <a:t> out local area </a:t>
            </a:r>
            <a:endParaRPr lang="en-US"/>
          </a:p>
        </p:txBody>
      </p:sp>
      <p:sp>
        <p:nvSpPr>
          <p:cNvPr id="4" name="Slide Number Placeholder 3"/>
          <p:cNvSpPr>
            <a:spLocks noGrp="1"/>
          </p:cNvSpPr>
          <p:nvPr>
            <p:ph type="sldNum" sz="quarter" idx="10"/>
          </p:nvPr>
        </p:nvSpPr>
        <p:spPr/>
        <p:txBody>
          <a:bodyPr/>
          <a:lstStyle/>
          <a:p>
            <a:fld id="{30A6AA04-FF69-46F8-8988-2DA30099F93A}" type="slidenum">
              <a:rPr lang="en-US" smtClean="0"/>
              <a:pPr/>
              <a:t>3</a:t>
            </a:fld>
            <a:endParaRPr lang="en-US"/>
          </a:p>
        </p:txBody>
      </p:sp>
    </p:spTree>
    <p:extLst>
      <p:ext uri="{BB962C8B-B14F-4D97-AF65-F5344CB8AC3E}">
        <p14:creationId xmlns:p14="http://schemas.microsoft.com/office/powerpoint/2010/main" val="427440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normAutofit/>
          </a:bodyPr>
          <a:lstStyle/>
          <a:p>
            <a:r>
              <a:rPr lang="en-US"/>
              <a:t>Explain </a:t>
            </a:r>
            <a:r>
              <a:rPr lang="en-US" baseline="0"/>
              <a:t> everything from layout and blazing to stone work and bridge building </a:t>
            </a:r>
          </a:p>
        </p:txBody>
      </p:sp>
      <p:sp>
        <p:nvSpPr>
          <p:cNvPr id="4" name="Slide Number Placeholder 3"/>
          <p:cNvSpPr>
            <a:spLocks noGrp="1"/>
          </p:cNvSpPr>
          <p:nvPr>
            <p:ph type="sldNum" sz="quarter" idx="10"/>
          </p:nvPr>
        </p:nvSpPr>
        <p:spPr/>
        <p:txBody>
          <a:bodyPr/>
          <a:lstStyle/>
          <a:p>
            <a:fld id="{30A6AA04-FF69-46F8-8988-2DA30099F93A}"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886546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a:t>Discuss use in Invasive Strike Force-</a:t>
            </a:r>
            <a:r>
              <a:rPr lang="en-US" baseline="0"/>
              <a:t> link to website </a:t>
            </a:r>
            <a:endParaRPr lang="en-US"/>
          </a:p>
        </p:txBody>
      </p:sp>
      <p:sp>
        <p:nvSpPr>
          <p:cNvPr id="4" name="Slide Number Placeholder 3"/>
          <p:cNvSpPr>
            <a:spLocks noGrp="1"/>
          </p:cNvSpPr>
          <p:nvPr>
            <p:ph type="sldNum" sz="quarter" idx="10"/>
          </p:nvPr>
        </p:nvSpPr>
        <p:spPr>
          <a:xfrm>
            <a:off x="3937000" y="8772525"/>
            <a:ext cx="3011488" cy="461963"/>
          </a:xfrm>
          <a:prstGeom prst="rect">
            <a:avLst/>
          </a:prstGeom>
        </p:spPr>
        <p:txBody>
          <a:bodyPr lIns="91436" tIns="45718" rIns="91436" bIns="45718"/>
          <a:lstStyle/>
          <a:p>
            <a:fld id="{C0ADA1FC-D525-AC4E-A57A-DED8455617A9}"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73403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4BF4EC-2699-4921-9C30-4A44977ED514}" type="slidenum">
              <a:rPr lang="en-US" smtClean="0"/>
              <a:pPr/>
              <a:t>11</a:t>
            </a:fld>
            <a:endParaRPr lang="en-US"/>
          </a:p>
        </p:txBody>
      </p:sp>
    </p:spTree>
    <p:extLst>
      <p:ext uri="{BB962C8B-B14F-4D97-AF65-F5344CB8AC3E}">
        <p14:creationId xmlns:p14="http://schemas.microsoft.com/office/powerpoint/2010/main" val="231122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a:t>-</a:t>
            </a:r>
            <a:r>
              <a:rPr lang="en-US" err="1"/>
              <a:t>Monrachs</a:t>
            </a:r>
            <a:r>
              <a:rPr lang="en-US"/>
              <a:t> have declined by 97% since 1976</a:t>
            </a:r>
          </a:p>
          <a:p>
            <a:r>
              <a:rPr lang="en-US"/>
              <a:t>-Habitat loss farms, spraying milkweed- </a:t>
            </a:r>
            <a:r>
              <a:rPr lang="en-US" err="1"/>
              <a:t>agriculature</a:t>
            </a:r>
            <a:r>
              <a:rPr lang="en-US"/>
              <a:t> wants clean edges, no diversity</a:t>
            </a:r>
          </a:p>
          <a:p>
            <a:r>
              <a:rPr lang="en-US"/>
              <a:t>-IUCN declared them endangered species earlier this year</a:t>
            </a:r>
          </a:p>
          <a:p>
            <a:endParaRPr lang="en-US"/>
          </a:p>
        </p:txBody>
      </p:sp>
      <p:sp>
        <p:nvSpPr>
          <p:cNvPr id="4" name="Slide Number Placeholder 3"/>
          <p:cNvSpPr>
            <a:spLocks noGrp="1"/>
          </p:cNvSpPr>
          <p:nvPr>
            <p:ph type="sldNum" sz="quarter" idx="10"/>
          </p:nvPr>
        </p:nvSpPr>
        <p:spPr/>
        <p:txBody>
          <a:bodyPr/>
          <a:lstStyle/>
          <a:p>
            <a:fld id="{C34BF4EC-2699-4921-9C30-4A44977ED514}"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75168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0" lvl="1" defTabSz="462429">
              <a:defRPr/>
            </a:pPr>
            <a:r>
              <a:rPr lang="en-US"/>
              <a:t>Most bird species depend on protein and fat from insects to rear their young – even if they eat seeds or fruit as adults.  96% of terrestrial birds in North America use insects.</a:t>
            </a:r>
          </a:p>
          <a:p>
            <a:pPr marL="0" lvl="1" defTabSz="462429">
              <a:defRPr/>
            </a:pPr>
            <a:r>
              <a:rPr lang="en-US"/>
              <a:t>-Native interactions: Birds and berries have co-evolved-loaded</a:t>
            </a:r>
            <a:r>
              <a:rPr lang="en-US" baseline="0"/>
              <a:t> with carbs in summer to pass on seeds, but fall birds need fat, NOT </a:t>
            </a:r>
            <a:r>
              <a:rPr lang="en-US" baseline="0" err="1"/>
              <a:t>sugar.Poison</a:t>
            </a:r>
            <a:r>
              <a:rPr lang="en-US" baseline="0"/>
              <a:t> ivy for example loaded with fat</a:t>
            </a:r>
          </a:p>
          <a:p>
            <a:pPr marL="0" lvl="1" defTabSz="462429">
              <a:defRPr/>
            </a:pPr>
            <a:r>
              <a:rPr lang="en-US" baseline="0"/>
              <a:t>Nonnative species like MRF, honeysuckle, bittersweet, burning bush, buckthorn (1-3% fat)- out of sync with phenology- loaded with sugar; native berries 25-50% fat (</a:t>
            </a:r>
            <a:r>
              <a:rPr lang="en-US" baseline="0" err="1"/>
              <a:t>arrowwood</a:t>
            </a:r>
            <a:r>
              <a:rPr lang="en-US" baseline="0"/>
              <a:t> viburnum, spicebush, native dogwood, northern bayberry)</a:t>
            </a:r>
            <a:endParaRPr lang="en-US"/>
          </a:p>
          <a:p>
            <a:pPr marL="0" lvl="1" defTabSz="462429">
              <a:defRPr/>
            </a:pPr>
            <a:r>
              <a:rPr lang="en-US"/>
              <a:t>-</a:t>
            </a:r>
            <a:r>
              <a:rPr lang="en-US" err="1"/>
              <a:t>Invasives</a:t>
            </a:r>
            <a:r>
              <a:rPr lang="en-US"/>
              <a:t> mostly</a:t>
            </a:r>
          </a:p>
        </p:txBody>
      </p:sp>
      <p:sp>
        <p:nvSpPr>
          <p:cNvPr id="4" name="Slide Number Placeholder 3"/>
          <p:cNvSpPr>
            <a:spLocks noGrp="1"/>
          </p:cNvSpPr>
          <p:nvPr>
            <p:ph type="sldNum" sz="quarter" idx="10"/>
          </p:nvPr>
        </p:nvSpPr>
        <p:spPr/>
        <p:txBody>
          <a:bodyPr/>
          <a:lstStyle/>
          <a:p>
            <a:fld id="{C0ADA1FC-D525-AC4E-A57A-DED8455617A9}"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82246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Master" Target="../slideMasters/slideMaster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Master" Target="../slideMasters/slideMaster5.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Master" Target="../slideMasters/slideMaster7.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69E9E6-F7CE-40CC-9846-386CE5A3F1FB}"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554878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4800600"/>
            <a:ext cx="7467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38200" y="914425"/>
            <a:ext cx="74676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8200" y="5367338"/>
            <a:ext cx="7467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EDFCC3E5-3778-469A-9965-E437CBED8530}"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72973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68127500-F6EC-4C4A-97EB-6D10441406C8}"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282144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C044773-4A4C-460E-AEBD-A2BDD1B776F4}"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377280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809D-1DAC-41EC-B80D-8B06009A021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9CE172-139F-427F-9742-AB6107191FF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58566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CCA8-C0B1-406E-A36D-B95A5EB60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FEAA17-9197-4A03-BABC-DECA74917D39}"/>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7A7DA1-A64B-4946-93E8-F824869671F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653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BBE49-BF39-4386-90EA-F1DF671EEB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40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317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A858-6918-4B11-B69F-2A37DE5C80D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A3F06A-B831-4C96-9D3E-5302B5A238AD}"/>
              </a:ext>
            </a:extLst>
          </p:cNvPr>
          <p:cNvSpPr>
            <a:spLocks noGrp="1"/>
          </p:cNvSpPr>
          <p:nvPr>
            <p:ph idx="1"/>
          </p:nvPr>
        </p:nvSpPr>
        <p:spPr>
          <a:xfrm>
            <a:off x="3884612" y="457200"/>
            <a:ext cx="462915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EDAA24AB-F9EA-490A-9654-261B14763BA2}"/>
              </a:ext>
            </a:extLst>
          </p:cNvPr>
          <p:cNvSpPr>
            <a:spLocks noGrp="1"/>
          </p:cNvSpPr>
          <p:nvPr>
            <p:ph type="body" sz="half" idx="2"/>
          </p:nvPr>
        </p:nvSpPr>
        <p:spPr>
          <a:xfrm>
            <a:off x="630238" y="2057400"/>
            <a:ext cx="2949575" cy="3581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4335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A3C8A97-3944-4C85-AC51-B38EA1C1185E}"/>
              </a:ext>
            </a:extLst>
          </p:cNvPr>
          <p:cNvSpPr>
            <a:spLocks noGrp="1"/>
          </p:cNvSpPr>
          <p:nvPr>
            <p:ph type="pic" idx="1"/>
          </p:nvPr>
        </p:nvSpPr>
        <p:spPr>
          <a:xfrm>
            <a:off x="3887788" y="457200"/>
            <a:ext cx="4629150"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8347F-8D2D-4177-AF5C-54075C3D7AD3}"/>
              </a:ext>
            </a:extLst>
          </p:cNvPr>
          <p:cNvSpPr>
            <a:spLocks noGrp="1"/>
          </p:cNvSpPr>
          <p:nvPr>
            <p:ph type="body" sz="half" idx="2"/>
          </p:nvPr>
        </p:nvSpPr>
        <p:spPr>
          <a:xfrm>
            <a:off x="630238" y="2057400"/>
            <a:ext cx="2949575" cy="3581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11951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pPr>
            <a:fld id="{451FC764-7C39-4C91-94B4-C60D6A1D31C6}" type="datetimeFigureOut">
              <a:rPr lang="en-US" sz="1800" smtClean="0">
                <a:solidFill>
                  <a:srgbClr val="2B553E"/>
                </a:solidFill>
                <a:latin typeface="Century Gothic"/>
              </a:rPr>
              <a:pPr eaLnBrk="1" fontAlgn="auto" hangingPunct="1">
                <a:spcBef>
                  <a:spcPts val="0"/>
                </a:spcBef>
                <a:spcAft>
                  <a:spcPts val="0"/>
                </a:spcAft>
              </a:pPr>
              <a:t>4/28/2025</a:t>
            </a:fld>
            <a:endParaRPr lang="en-US" sz="1800">
              <a:solidFill>
                <a:srgbClr val="2B553E"/>
              </a:solidFill>
              <a:latin typeface="Century Gothic"/>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pPr>
            <a:endParaRPr lang="en-US" sz="1800">
              <a:solidFill>
                <a:srgbClr val="2B553E"/>
              </a:solidFill>
              <a:latin typeface="Century Gothic"/>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pPr>
            <a:fld id="{9093137C-9DBC-4124-A4DB-8E0F380F1FEE}" type="slidenum">
              <a:rPr lang="en-US" sz="1800" smtClean="0">
                <a:solidFill>
                  <a:srgbClr val="2B553E"/>
                </a:solidFill>
                <a:latin typeface="Century Gothic"/>
              </a:rPr>
              <a:pPr eaLnBrk="1" fontAlgn="auto" hangingPunct="1">
                <a:spcBef>
                  <a:spcPts val="0"/>
                </a:spcBef>
                <a:spcAft>
                  <a:spcPts val="0"/>
                </a:spcAft>
              </a:pPr>
              <a:t>‹#›</a:t>
            </a:fld>
            <a:endParaRPr lang="en-US" sz="1800">
              <a:solidFill>
                <a:srgbClr val="2B553E"/>
              </a:solidFill>
              <a:latin typeface="Century Gothic"/>
            </a:endParaRPr>
          </a:p>
        </p:txBody>
      </p:sp>
    </p:spTree>
    <p:extLst>
      <p:ext uri="{BB962C8B-B14F-4D97-AF65-F5344CB8AC3E}">
        <p14:creationId xmlns:p14="http://schemas.microsoft.com/office/powerpoint/2010/main" val="123781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3B09F16-27CB-48E0-A5E3-D20A7C46046B}"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406170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69E9E6-F7CE-40CC-9846-386CE5A3F1FB}"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58485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3B09F16-27CB-48E0-A5E3-D20A7C46046B}"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31020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B1EAD3-4F78-4744-9A68-BB0AC39FB15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495945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45B18BFA-8953-4E20-88E3-9086A2937B99}"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790585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29A1E864-6848-4BD9-902A-FBBAFCD73B24}"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283454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graphicFrame>
        <p:nvGraphicFramePr>
          <p:cNvPr id="6" name="Diagram 5"/>
          <p:cNvGraphicFramePr/>
          <p:nvPr>
            <p:extLst>
              <p:ext uri="{D42A27DB-BD31-4B8C-83A1-F6EECF244321}">
                <p14:modId xmlns:p14="http://schemas.microsoft.com/office/powerpoint/2010/main" val="529413921"/>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userDrawn="1">
            <p:extLst>
              <p:ext uri="{D42A27DB-BD31-4B8C-83A1-F6EECF244321}">
                <p14:modId xmlns:p14="http://schemas.microsoft.com/office/powerpoint/2010/main" val="1314000754"/>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51287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121639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E96C5042-F44A-4750-9DCF-2254FADB23A3}"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849240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77708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1066800"/>
            <a:ext cx="5111750" cy="505936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905000"/>
            <a:ext cx="3008313" cy="4221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53354D4B-DA50-4FB7-9740-34CB5A3DCC08}"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370811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4800600"/>
            <a:ext cx="7467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38200" y="914399"/>
            <a:ext cx="74676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8200" y="5367338"/>
            <a:ext cx="7467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EDFCC3E5-3778-469A-9965-E437CBED8530}"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286823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B1EAD3-4F78-4744-9A68-BB0AC39FB15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063867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68127500-F6EC-4C4A-97EB-6D10441406C8}"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804817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C044773-4A4C-460E-AEBD-A2BDD1B776F4}"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733229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F7C119-D313-4B13-B32E-A1E74307556D}" type="slidenum">
              <a:rPr lang="en-US">
                <a:solidFill>
                  <a:prstClr val="black"/>
                </a:solidFill>
                <a:ea typeface="ＭＳ Ｐゴシック"/>
              </a:rPr>
              <a:pPr>
                <a:defRPr/>
              </a:pPr>
              <a:t>‹#›</a:t>
            </a:fld>
            <a:endParaRPr lang="en-US">
              <a:solidFill>
                <a:prstClr val="black"/>
              </a:solidFill>
              <a:ea typeface="ＭＳ Ｐゴシック"/>
            </a:endParaRPr>
          </a:p>
        </p:txBody>
      </p:sp>
    </p:spTree>
    <p:extLst>
      <p:ext uri="{BB962C8B-B14F-4D97-AF65-F5344CB8AC3E}">
        <p14:creationId xmlns:p14="http://schemas.microsoft.com/office/powerpoint/2010/main" val="1625800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69E9E6-F7CE-40CC-9846-386CE5A3F1FB}"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74854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3B09F16-27CB-48E0-A5E3-D20A7C46046B}"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90002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B1EAD3-4F78-4744-9A68-BB0AC39FB15F}"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23234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45B18BFA-8953-4E20-88E3-9086A2937B99}"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56273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29A1E864-6848-4BD9-902A-FBBAFCD73B24}"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33139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rPr>
              <a:pPr/>
              <a:t>‹#›</a:t>
            </a:fld>
            <a:endParaRPr lang="en-US" altLang="en-US">
              <a:solidFill>
                <a:prstClr val="black"/>
              </a:solidFill>
            </a:endParaRPr>
          </a:p>
        </p:txBody>
      </p:sp>
      <p:graphicFrame>
        <p:nvGraphicFramePr>
          <p:cNvPr id="6" name="Diagram 5"/>
          <p:cNvGraphicFramePr/>
          <p:nvPr>
            <p:extLst>
              <p:ext uri="{D42A27DB-BD31-4B8C-83A1-F6EECF244321}">
                <p14:modId xmlns:p14="http://schemas.microsoft.com/office/powerpoint/2010/main" val="4006091167"/>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userDrawn="1">
            <p:extLst>
              <p:ext uri="{D42A27DB-BD31-4B8C-83A1-F6EECF244321}">
                <p14:modId xmlns:p14="http://schemas.microsoft.com/office/powerpoint/2010/main" val="331623326"/>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06458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7889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45B18BFA-8953-4E20-88E3-9086A2937B99}"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327959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E96C5042-F44A-4750-9DCF-2254FADB23A3}"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14128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066800"/>
            <a:ext cx="3008313" cy="77708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1066808"/>
            <a:ext cx="5111750" cy="505936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905000"/>
            <a:ext cx="3008313" cy="4221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53354D4B-DA50-4FB7-9740-34CB5A3DCC08}"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80077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4800600"/>
            <a:ext cx="7467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38200" y="914433"/>
            <a:ext cx="74676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8200" y="5367338"/>
            <a:ext cx="7467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EDFCC3E5-3778-469A-9965-E437CBED853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23444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68127500-F6EC-4C4A-97EB-6D10441406C8}"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76435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C044773-4A4C-460E-AEBD-A2BDD1B776F4}"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909608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F7C119-D313-4B13-B32E-A1E74307556D}" type="slidenum">
              <a:rPr lang="en-US"/>
              <a:pPr>
                <a:defRPr/>
              </a:pPr>
              <a:t>‹#›</a:t>
            </a:fld>
            <a:endParaRPr lang="en-US"/>
          </a:p>
        </p:txBody>
      </p:sp>
    </p:spTree>
    <p:extLst>
      <p:ext uri="{BB962C8B-B14F-4D97-AF65-F5344CB8AC3E}">
        <p14:creationId xmlns:p14="http://schemas.microsoft.com/office/powerpoint/2010/main" val="1184443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69E9E6-F7CE-40CC-9846-386CE5A3F1FB}"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3923355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3B09F16-27CB-48E0-A5E3-D20A7C46046B}"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509479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B1EAD3-4F78-4744-9A68-BB0AC39FB15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189439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45B18BFA-8953-4E20-88E3-9086A2937B99}"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01555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29A1E864-6848-4BD9-902A-FBBAFCD73B24}"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331883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29A1E864-6848-4BD9-902A-FBBAFCD73B24}"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526974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graphicFrame>
        <p:nvGraphicFramePr>
          <p:cNvPr id="6" name="Diagram 5"/>
          <p:cNvGraphicFramePr/>
          <p:nvPr>
            <p:extLst>
              <p:ext uri="{D42A27DB-BD31-4B8C-83A1-F6EECF244321}">
                <p14:modId xmlns:p14="http://schemas.microsoft.com/office/powerpoint/2010/main" val="3890021637"/>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userDrawn="1">
            <p:extLst>
              <p:ext uri="{D42A27DB-BD31-4B8C-83A1-F6EECF244321}">
                <p14:modId xmlns:p14="http://schemas.microsoft.com/office/powerpoint/2010/main" val="3730252482"/>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86250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746966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E96C5042-F44A-4750-9DCF-2254FADB23A3}"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672022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066800"/>
            <a:ext cx="3008313" cy="77708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1066808"/>
            <a:ext cx="5111750" cy="505936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905000"/>
            <a:ext cx="3008313" cy="4221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53354D4B-DA50-4FB7-9740-34CB5A3DCC08}"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977801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4800600"/>
            <a:ext cx="7467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38200" y="914461"/>
            <a:ext cx="74676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8200" y="5367338"/>
            <a:ext cx="7467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EDFCC3E5-3778-469A-9965-E437CBED8530}"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3632932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68127500-F6EC-4C4A-97EB-6D10441406C8}"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6146404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C044773-4A4C-460E-AEBD-A2BDD1B776F4}"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3049895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F7C119-D313-4B13-B32E-A1E74307556D}" type="slidenum">
              <a:rPr lang="en-US">
                <a:solidFill>
                  <a:prstClr val="black"/>
                </a:solidFill>
                <a:ea typeface="ＭＳ Ｐゴシック"/>
              </a:rPr>
              <a:pPr>
                <a:defRPr/>
              </a:pPr>
              <a:t>‹#›</a:t>
            </a:fld>
            <a:endParaRPr lang="en-US">
              <a:solidFill>
                <a:prstClr val="black"/>
              </a:solidFill>
              <a:ea typeface="ＭＳ Ｐゴシック"/>
            </a:endParaRPr>
          </a:p>
        </p:txBody>
      </p:sp>
    </p:spTree>
    <p:extLst>
      <p:ext uri="{BB962C8B-B14F-4D97-AF65-F5344CB8AC3E}">
        <p14:creationId xmlns:p14="http://schemas.microsoft.com/office/powerpoint/2010/main" val="3964139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809D-1DAC-41EC-B80D-8B06009A021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9CE172-139F-427F-9742-AB6107191FFE}"/>
              </a:ext>
            </a:extLst>
          </p:cNvPr>
          <p:cNvSpPr>
            <a:spLocks noGrp="1"/>
          </p:cNvSpPr>
          <p:nvPr>
            <p:ph type="subTitle" idx="1"/>
          </p:nvPr>
        </p:nvSpPr>
        <p:spPr>
          <a:xfrm>
            <a:off x="1143000" y="3602038"/>
            <a:ext cx="6858000" cy="1655762"/>
          </a:xfrm>
        </p:spPr>
        <p:txBody>
          <a:bodyPr/>
          <a:lstStyle>
            <a:lvl1pPr marL="0" indent="0" algn="ctr">
              <a:buNone/>
              <a:defRPr sz="2400"/>
            </a:lvl1pPr>
            <a:lvl2pPr marL="457181" indent="0" algn="ctr">
              <a:buNone/>
              <a:defRPr sz="2000"/>
            </a:lvl2pPr>
            <a:lvl3pPr marL="914365" indent="0" algn="ctr">
              <a:buNone/>
              <a:defRPr sz="1800"/>
            </a:lvl3pPr>
            <a:lvl4pPr marL="1371545" indent="0" algn="ctr">
              <a:buNone/>
              <a:defRPr sz="1600"/>
            </a:lvl4pPr>
            <a:lvl5pPr marL="1828728" indent="0" algn="ctr">
              <a:buNone/>
              <a:defRPr sz="1600"/>
            </a:lvl5pPr>
            <a:lvl6pPr marL="2285910" indent="0" algn="ctr">
              <a:buNone/>
              <a:defRPr sz="1600"/>
            </a:lvl6pPr>
            <a:lvl7pPr marL="2743090" indent="0" algn="ctr">
              <a:buNone/>
              <a:defRPr sz="1600"/>
            </a:lvl7pPr>
            <a:lvl8pPr marL="3200271" indent="0" algn="ctr">
              <a:buNone/>
              <a:defRPr sz="1600"/>
            </a:lvl8pPr>
            <a:lvl9pPr marL="3657455" indent="0" algn="ctr">
              <a:buNone/>
              <a:defRPr sz="1600"/>
            </a:lvl9pPr>
          </a:lstStyle>
          <a:p>
            <a:r>
              <a:rPr lang="en-US"/>
              <a:t>Click to edit Master subtitle style</a:t>
            </a:r>
          </a:p>
        </p:txBody>
      </p:sp>
    </p:spTree>
    <p:extLst>
      <p:ext uri="{BB962C8B-B14F-4D97-AF65-F5344CB8AC3E}">
        <p14:creationId xmlns:p14="http://schemas.microsoft.com/office/powerpoint/2010/main" val="345222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graphicFrame>
        <p:nvGraphicFramePr>
          <p:cNvPr id="6" name="Diagram 5"/>
          <p:cNvGraphicFramePr/>
          <p:nvPr>
            <p:extLst>
              <p:ext uri="{D42A27DB-BD31-4B8C-83A1-F6EECF244321}">
                <p14:modId xmlns:p14="http://schemas.microsoft.com/office/powerpoint/2010/main" val="3744379881"/>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userDrawn="1">
            <p:extLst>
              <p:ext uri="{D42A27DB-BD31-4B8C-83A1-F6EECF244321}">
                <p14:modId xmlns:p14="http://schemas.microsoft.com/office/powerpoint/2010/main" val="68587498"/>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749101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CCA8-C0B1-406E-A36D-B95A5EB60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FEAA17-9197-4A03-BABC-DECA74917D39}"/>
              </a:ext>
            </a:extLst>
          </p:cNvPr>
          <p:cNvSpPr>
            <a:spLocks noGrp="1"/>
          </p:cNvSpPr>
          <p:nvPr>
            <p:ph sz="half" idx="1"/>
          </p:nvPr>
        </p:nvSpPr>
        <p:spPr>
          <a:xfrm>
            <a:off x="628650" y="1825626"/>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7A7DA1-A64B-4946-93E8-F824869671FC}"/>
              </a:ext>
            </a:extLst>
          </p:cNvPr>
          <p:cNvSpPr>
            <a:spLocks noGrp="1"/>
          </p:cNvSpPr>
          <p:nvPr>
            <p:ph sz="half" idx="2"/>
          </p:nvPr>
        </p:nvSpPr>
        <p:spPr>
          <a:xfrm>
            <a:off x="4648200" y="1825626"/>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209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BBE49-BF39-4386-90EA-F1DF671EEB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9360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190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A858-6918-4B11-B69F-2A37DE5C80D0}"/>
              </a:ext>
            </a:extLst>
          </p:cNvPr>
          <p:cNvSpPr>
            <a:spLocks noGrp="1"/>
          </p:cNvSpPr>
          <p:nvPr>
            <p:ph type="title"/>
          </p:nvPr>
        </p:nvSpPr>
        <p:spPr>
          <a:xfrm>
            <a:off x="630243"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A3F06A-B831-4C96-9D3E-5302B5A238AD}"/>
              </a:ext>
            </a:extLst>
          </p:cNvPr>
          <p:cNvSpPr>
            <a:spLocks noGrp="1"/>
          </p:cNvSpPr>
          <p:nvPr>
            <p:ph idx="1"/>
          </p:nvPr>
        </p:nvSpPr>
        <p:spPr>
          <a:xfrm>
            <a:off x="3884612" y="457200"/>
            <a:ext cx="462915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EDAA24AB-F9EA-490A-9654-261B14763BA2}"/>
              </a:ext>
            </a:extLst>
          </p:cNvPr>
          <p:cNvSpPr>
            <a:spLocks noGrp="1"/>
          </p:cNvSpPr>
          <p:nvPr>
            <p:ph type="body" sz="half" idx="2"/>
          </p:nvPr>
        </p:nvSpPr>
        <p:spPr>
          <a:xfrm>
            <a:off x="630243" y="2057400"/>
            <a:ext cx="2949575" cy="3581400"/>
          </a:xfrm>
        </p:spPr>
        <p:txBody>
          <a:bodyPr/>
          <a:lstStyle>
            <a:lvl1pPr marL="0" indent="0">
              <a:buNone/>
              <a:defRPr sz="1600"/>
            </a:lvl1pPr>
            <a:lvl2pPr marL="457181" indent="0">
              <a:buNone/>
              <a:defRPr sz="1400"/>
            </a:lvl2pPr>
            <a:lvl3pPr marL="914365" indent="0">
              <a:buNone/>
              <a:defRPr sz="1200"/>
            </a:lvl3pPr>
            <a:lvl4pPr marL="1371545" indent="0">
              <a:buNone/>
              <a:defRPr sz="1000"/>
            </a:lvl4pPr>
            <a:lvl5pPr marL="1828728" indent="0">
              <a:buNone/>
              <a:defRPr sz="1000"/>
            </a:lvl5pPr>
            <a:lvl6pPr marL="2285910" indent="0">
              <a:buNone/>
              <a:defRPr sz="1000"/>
            </a:lvl6pPr>
            <a:lvl7pPr marL="2743090" indent="0">
              <a:buNone/>
              <a:defRPr sz="1000"/>
            </a:lvl7pPr>
            <a:lvl8pPr marL="3200271" indent="0">
              <a:buNone/>
              <a:defRPr sz="1000"/>
            </a:lvl8pPr>
            <a:lvl9pPr marL="3657455" indent="0">
              <a:buNone/>
              <a:defRPr sz="1000"/>
            </a:lvl9pPr>
          </a:lstStyle>
          <a:p>
            <a:pPr lvl="0"/>
            <a:r>
              <a:rPr lang="en-US"/>
              <a:t>Click to edit Master text styles</a:t>
            </a:r>
          </a:p>
        </p:txBody>
      </p:sp>
    </p:spTree>
    <p:extLst>
      <p:ext uri="{BB962C8B-B14F-4D97-AF65-F5344CB8AC3E}">
        <p14:creationId xmlns:p14="http://schemas.microsoft.com/office/powerpoint/2010/main" val="6705032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A3C8A97-3944-4C85-AC51-B38EA1C1185E}"/>
              </a:ext>
            </a:extLst>
          </p:cNvPr>
          <p:cNvSpPr>
            <a:spLocks noGrp="1"/>
          </p:cNvSpPr>
          <p:nvPr>
            <p:ph type="pic" idx="1"/>
          </p:nvPr>
        </p:nvSpPr>
        <p:spPr>
          <a:xfrm>
            <a:off x="3887788" y="457205"/>
            <a:ext cx="4629150" cy="5714999"/>
          </a:xfrm>
        </p:spPr>
        <p:txBody>
          <a:bodyPr/>
          <a:lstStyle>
            <a:lvl1pPr marL="0" indent="0">
              <a:buNone/>
              <a:defRPr sz="3200"/>
            </a:lvl1pPr>
            <a:lvl2pPr marL="457181" indent="0">
              <a:buNone/>
              <a:defRPr sz="2800"/>
            </a:lvl2pPr>
            <a:lvl3pPr marL="914365" indent="0">
              <a:buNone/>
              <a:defRPr sz="2400"/>
            </a:lvl3pPr>
            <a:lvl4pPr marL="1371545" indent="0">
              <a:buNone/>
              <a:defRPr sz="2000"/>
            </a:lvl4pPr>
            <a:lvl5pPr marL="1828728" indent="0">
              <a:buNone/>
              <a:defRPr sz="2000"/>
            </a:lvl5pPr>
            <a:lvl6pPr marL="2285910" indent="0">
              <a:buNone/>
              <a:defRPr sz="2000"/>
            </a:lvl6pPr>
            <a:lvl7pPr marL="2743090" indent="0">
              <a:buNone/>
              <a:defRPr sz="2000"/>
            </a:lvl7pPr>
            <a:lvl8pPr marL="3200271" indent="0">
              <a:buNone/>
              <a:defRPr sz="2000"/>
            </a:lvl8pPr>
            <a:lvl9pPr marL="3657455" indent="0">
              <a:buNone/>
              <a:defRPr sz="2000"/>
            </a:lvl9pPr>
          </a:lstStyle>
          <a:p>
            <a:endParaRPr lang="en-US"/>
          </a:p>
        </p:txBody>
      </p:sp>
      <p:sp>
        <p:nvSpPr>
          <p:cNvPr id="4" name="Text Placeholder 3">
            <a:extLst>
              <a:ext uri="{FF2B5EF4-FFF2-40B4-BE49-F238E27FC236}">
                <a16:creationId xmlns:a16="http://schemas.microsoft.com/office/drawing/2014/main" id="{4AB8347F-8D2D-4177-AF5C-54075C3D7AD3}"/>
              </a:ext>
            </a:extLst>
          </p:cNvPr>
          <p:cNvSpPr>
            <a:spLocks noGrp="1"/>
          </p:cNvSpPr>
          <p:nvPr>
            <p:ph type="body" sz="half" idx="2"/>
          </p:nvPr>
        </p:nvSpPr>
        <p:spPr>
          <a:xfrm>
            <a:off x="630243" y="2057400"/>
            <a:ext cx="2949575" cy="3581400"/>
          </a:xfrm>
        </p:spPr>
        <p:txBody>
          <a:bodyPr/>
          <a:lstStyle>
            <a:lvl1pPr marL="0" indent="0">
              <a:buNone/>
              <a:defRPr sz="1600"/>
            </a:lvl1pPr>
            <a:lvl2pPr marL="457181" indent="0">
              <a:buNone/>
              <a:defRPr sz="1400"/>
            </a:lvl2pPr>
            <a:lvl3pPr marL="914365" indent="0">
              <a:buNone/>
              <a:defRPr sz="1200"/>
            </a:lvl3pPr>
            <a:lvl4pPr marL="1371545" indent="0">
              <a:buNone/>
              <a:defRPr sz="1000"/>
            </a:lvl4pPr>
            <a:lvl5pPr marL="1828728" indent="0">
              <a:buNone/>
              <a:defRPr sz="1000"/>
            </a:lvl5pPr>
            <a:lvl6pPr marL="2285910" indent="0">
              <a:buNone/>
              <a:defRPr sz="1000"/>
            </a:lvl6pPr>
            <a:lvl7pPr marL="2743090" indent="0">
              <a:buNone/>
              <a:defRPr sz="1000"/>
            </a:lvl7pPr>
            <a:lvl8pPr marL="3200271" indent="0">
              <a:buNone/>
              <a:defRPr sz="1000"/>
            </a:lvl8pPr>
            <a:lvl9pPr marL="3657455" indent="0">
              <a:buNone/>
              <a:defRPr sz="1000"/>
            </a:lvl9pPr>
          </a:lstStyle>
          <a:p>
            <a:pPr lvl="0"/>
            <a:r>
              <a:rPr lang="en-US"/>
              <a:t>Click to edit Master text styles</a:t>
            </a:r>
          </a:p>
        </p:txBody>
      </p:sp>
    </p:spTree>
    <p:extLst>
      <p:ext uri="{BB962C8B-B14F-4D97-AF65-F5344CB8AC3E}">
        <p14:creationId xmlns:p14="http://schemas.microsoft.com/office/powerpoint/2010/main" val="2059101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31"/>
            <a:ext cx="4629150" cy="4873625"/>
          </a:xfrm>
        </p:spPr>
        <p:txBody>
          <a:bodyPr anchor="t"/>
          <a:lstStyle>
            <a:lvl1pPr marL="0" indent="0">
              <a:buNone/>
              <a:defRPr sz="3200"/>
            </a:lvl1pPr>
            <a:lvl2pPr marL="457181" indent="0">
              <a:buNone/>
              <a:defRPr sz="2800"/>
            </a:lvl2pPr>
            <a:lvl3pPr marL="914365" indent="0">
              <a:buNone/>
              <a:defRPr sz="2400"/>
            </a:lvl3pPr>
            <a:lvl4pPr marL="1371545" indent="0">
              <a:buNone/>
              <a:defRPr sz="2000"/>
            </a:lvl4pPr>
            <a:lvl5pPr marL="1828728" indent="0">
              <a:buNone/>
              <a:defRPr sz="2000"/>
            </a:lvl5pPr>
            <a:lvl6pPr marL="2285910" indent="0">
              <a:buNone/>
              <a:defRPr sz="2000"/>
            </a:lvl6pPr>
            <a:lvl7pPr marL="2743090" indent="0">
              <a:buNone/>
              <a:defRPr sz="2000"/>
            </a:lvl7pPr>
            <a:lvl8pPr marL="3200271" indent="0">
              <a:buNone/>
              <a:defRPr sz="2000"/>
            </a:lvl8pPr>
            <a:lvl9pPr marL="3657455"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1" indent="0">
              <a:buNone/>
              <a:defRPr sz="1400"/>
            </a:lvl2pPr>
            <a:lvl3pPr marL="914365" indent="0">
              <a:buNone/>
              <a:defRPr sz="1200"/>
            </a:lvl3pPr>
            <a:lvl4pPr marL="1371545" indent="0">
              <a:buNone/>
              <a:defRPr sz="1000"/>
            </a:lvl4pPr>
            <a:lvl5pPr marL="1828728" indent="0">
              <a:buNone/>
              <a:defRPr sz="1000"/>
            </a:lvl5pPr>
            <a:lvl6pPr marL="2285910" indent="0">
              <a:buNone/>
              <a:defRPr sz="1000"/>
            </a:lvl6pPr>
            <a:lvl7pPr marL="2743090" indent="0">
              <a:buNone/>
              <a:defRPr sz="1000"/>
            </a:lvl7pPr>
            <a:lvl8pPr marL="3200271" indent="0">
              <a:buNone/>
              <a:defRPr sz="1000"/>
            </a:lvl8pPr>
            <a:lvl9pPr marL="3657455" indent="0">
              <a:buNone/>
              <a:defRPr sz="1000"/>
            </a:lvl9pPr>
          </a:lstStyle>
          <a:p>
            <a:pPr lvl="0"/>
            <a:r>
              <a:rPr lang="en-US"/>
              <a:t>Edit Master text styles</a:t>
            </a:r>
          </a:p>
        </p:txBody>
      </p:sp>
      <p:sp>
        <p:nvSpPr>
          <p:cNvPr id="5" name="Date Placeholder 4"/>
          <p:cNvSpPr>
            <a:spLocks noGrp="1"/>
          </p:cNvSpPr>
          <p:nvPr>
            <p:ph type="dt" sz="half" idx="10"/>
          </p:nvPr>
        </p:nvSpPr>
        <p:spPr/>
        <p:txBody>
          <a:bodyPr lIns="91435" tIns="45720" rIns="91435" bIns="45720"/>
          <a:lstStyle/>
          <a:p>
            <a:pPr eaLnBrk="1" fontAlgn="auto" hangingPunct="1">
              <a:spcBef>
                <a:spcPts val="0"/>
              </a:spcBef>
              <a:spcAft>
                <a:spcPts val="0"/>
              </a:spcAft>
            </a:pPr>
            <a:fld id="{451FC764-7C39-4C91-94B4-C60D6A1D31C6}" type="datetimeFigureOut">
              <a:rPr lang="en-US" sz="1800" smtClean="0">
                <a:solidFill>
                  <a:srgbClr val="2B553E"/>
                </a:solidFill>
                <a:latin typeface="Century Gothic"/>
              </a:rPr>
              <a:pPr eaLnBrk="1" fontAlgn="auto" hangingPunct="1">
                <a:spcBef>
                  <a:spcPts val="0"/>
                </a:spcBef>
                <a:spcAft>
                  <a:spcPts val="0"/>
                </a:spcAft>
              </a:pPr>
              <a:t>4/28/2025</a:t>
            </a:fld>
            <a:endParaRPr lang="en-US" sz="1800">
              <a:solidFill>
                <a:srgbClr val="2B553E"/>
              </a:solidFill>
              <a:latin typeface="Century Gothic"/>
            </a:endParaRPr>
          </a:p>
        </p:txBody>
      </p:sp>
      <p:sp>
        <p:nvSpPr>
          <p:cNvPr id="6" name="Footer Placeholder 5"/>
          <p:cNvSpPr>
            <a:spLocks noGrp="1"/>
          </p:cNvSpPr>
          <p:nvPr>
            <p:ph type="ftr" sz="quarter" idx="11"/>
          </p:nvPr>
        </p:nvSpPr>
        <p:spPr/>
        <p:txBody>
          <a:bodyPr lIns="91435" tIns="45720" rIns="91435" bIns="45720"/>
          <a:lstStyle/>
          <a:p>
            <a:pPr eaLnBrk="1" fontAlgn="auto" hangingPunct="1">
              <a:spcBef>
                <a:spcPts val="0"/>
              </a:spcBef>
              <a:spcAft>
                <a:spcPts val="0"/>
              </a:spcAft>
            </a:pPr>
            <a:endParaRPr lang="en-US" sz="1800">
              <a:solidFill>
                <a:srgbClr val="2B553E"/>
              </a:solidFill>
              <a:latin typeface="Century Gothic"/>
            </a:endParaRPr>
          </a:p>
        </p:txBody>
      </p:sp>
      <p:sp>
        <p:nvSpPr>
          <p:cNvPr id="7" name="Slide Number Placeholder 6"/>
          <p:cNvSpPr>
            <a:spLocks noGrp="1"/>
          </p:cNvSpPr>
          <p:nvPr>
            <p:ph type="sldNum" sz="quarter" idx="12"/>
          </p:nvPr>
        </p:nvSpPr>
        <p:spPr/>
        <p:txBody>
          <a:bodyPr lIns="91435" tIns="45720" rIns="91435" bIns="45720"/>
          <a:lstStyle/>
          <a:p>
            <a:pPr eaLnBrk="1" fontAlgn="auto" hangingPunct="1">
              <a:spcBef>
                <a:spcPts val="0"/>
              </a:spcBef>
              <a:spcAft>
                <a:spcPts val="0"/>
              </a:spcAft>
            </a:pPr>
            <a:fld id="{9093137C-9DBC-4124-A4DB-8E0F380F1FEE}" type="slidenum">
              <a:rPr lang="en-US" sz="1800" smtClean="0">
                <a:solidFill>
                  <a:srgbClr val="2B553E"/>
                </a:solidFill>
                <a:latin typeface="Century Gothic"/>
              </a:rPr>
              <a:pPr eaLnBrk="1" fontAlgn="auto" hangingPunct="1">
                <a:spcBef>
                  <a:spcPts val="0"/>
                </a:spcBef>
                <a:spcAft>
                  <a:spcPts val="0"/>
                </a:spcAft>
              </a:pPr>
              <a:t>‹#›</a:t>
            </a:fld>
            <a:endParaRPr lang="en-US" sz="1800">
              <a:solidFill>
                <a:srgbClr val="2B553E"/>
              </a:solidFill>
              <a:latin typeface="Century Gothic"/>
            </a:endParaRPr>
          </a:p>
        </p:txBody>
      </p:sp>
    </p:spTree>
    <p:extLst>
      <p:ext uri="{BB962C8B-B14F-4D97-AF65-F5344CB8AC3E}">
        <p14:creationId xmlns:p14="http://schemas.microsoft.com/office/powerpoint/2010/main" val="37907113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lIns="91435" tIns="45720" rIns="91435" bIns="45720"/>
          <a:lstStyle>
            <a:lvl1pPr>
              <a:defRPr/>
            </a:lvl1pPr>
          </a:lstStyle>
          <a:p>
            <a:pPr eaLnBrk="1" fontAlgn="auto" hangingPunct="1">
              <a:spcBef>
                <a:spcPts val="0"/>
              </a:spcBef>
              <a:spcAft>
                <a:spcPts val="0"/>
              </a:spcAft>
              <a:defRPr/>
            </a:pPr>
            <a:endParaRPr lang="en-US" sz="1800">
              <a:solidFill>
                <a:srgbClr val="2B553E"/>
              </a:solidFill>
              <a:latin typeface="Century Gothic"/>
            </a:endParaRPr>
          </a:p>
        </p:txBody>
      </p:sp>
      <p:sp>
        <p:nvSpPr>
          <p:cNvPr id="7" name="Rectangle 5"/>
          <p:cNvSpPr>
            <a:spLocks noGrp="1" noChangeArrowheads="1"/>
          </p:cNvSpPr>
          <p:nvPr>
            <p:ph type="ftr" sz="quarter" idx="11"/>
          </p:nvPr>
        </p:nvSpPr>
        <p:spPr>
          <a:ln/>
        </p:spPr>
        <p:txBody>
          <a:bodyPr lIns="91435" tIns="45720" rIns="91435" bIns="45720"/>
          <a:lstStyle>
            <a:lvl1pPr>
              <a:defRPr/>
            </a:lvl1pPr>
          </a:lstStyle>
          <a:p>
            <a:pPr eaLnBrk="1" fontAlgn="auto" hangingPunct="1">
              <a:spcBef>
                <a:spcPts val="0"/>
              </a:spcBef>
              <a:spcAft>
                <a:spcPts val="0"/>
              </a:spcAft>
              <a:defRPr/>
            </a:pPr>
            <a:endParaRPr lang="en-US" sz="1800">
              <a:solidFill>
                <a:srgbClr val="2B553E"/>
              </a:solidFill>
              <a:latin typeface="Century Gothic"/>
            </a:endParaRPr>
          </a:p>
        </p:txBody>
      </p:sp>
      <p:sp>
        <p:nvSpPr>
          <p:cNvPr id="8" name="Rectangle 6"/>
          <p:cNvSpPr>
            <a:spLocks noGrp="1" noChangeArrowheads="1"/>
          </p:cNvSpPr>
          <p:nvPr>
            <p:ph type="sldNum" sz="quarter" idx="12"/>
          </p:nvPr>
        </p:nvSpPr>
        <p:spPr>
          <a:ln/>
        </p:spPr>
        <p:txBody>
          <a:bodyPr lIns="91435" tIns="45720" rIns="91435" bIns="45720"/>
          <a:lstStyle>
            <a:lvl1pPr>
              <a:defRPr/>
            </a:lvl1pPr>
          </a:lstStyle>
          <a:p>
            <a:pPr eaLnBrk="1" fontAlgn="auto" hangingPunct="1">
              <a:spcBef>
                <a:spcPts val="0"/>
              </a:spcBef>
              <a:spcAft>
                <a:spcPts val="0"/>
              </a:spcAft>
            </a:pPr>
            <a:fld id="{93E2E8F2-2245-E24F-B9A7-4C3FB73F4AEE}" type="slidenum">
              <a:rPr lang="en-US" sz="1800" smtClean="0">
                <a:solidFill>
                  <a:srgbClr val="2B553E"/>
                </a:solidFill>
                <a:latin typeface="Century Gothic"/>
              </a:rPr>
              <a:pPr eaLnBrk="1" fontAlgn="auto" hangingPunct="1">
                <a:spcBef>
                  <a:spcPts val="0"/>
                </a:spcBef>
                <a:spcAft>
                  <a:spcPts val="0"/>
                </a:spcAft>
              </a:pPr>
              <a:t>‹#›</a:t>
            </a:fld>
            <a:endParaRPr lang="en-US" sz="1800">
              <a:solidFill>
                <a:srgbClr val="2B553E"/>
              </a:solidFill>
              <a:latin typeface="Century Gothic"/>
            </a:endParaRPr>
          </a:p>
        </p:txBody>
      </p:sp>
    </p:spTree>
    <p:extLst>
      <p:ext uri="{BB962C8B-B14F-4D97-AF65-F5344CB8AC3E}">
        <p14:creationId xmlns:p14="http://schemas.microsoft.com/office/powerpoint/2010/main" val="2230232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1" indent="0" algn="ctr">
              <a:buNone/>
              <a:defRPr/>
            </a:lvl2pPr>
            <a:lvl3pPr marL="914365" indent="0" algn="ctr">
              <a:buNone/>
              <a:defRPr/>
            </a:lvl3pPr>
            <a:lvl4pPr marL="1371545" indent="0" algn="ctr">
              <a:buNone/>
              <a:defRPr/>
            </a:lvl4pPr>
            <a:lvl5pPr marL="1828728" indent="0" algn="ctr">
              <a:buNone/>
              <a:defRPr/>
            </a:lvl5pPr>
            <a:lvl6pPr marL="2285910" indent="0" algn="ctr">
              <a:buNone/>
              <a:defRPr/>
            </a:lvl6pPr>
            <a:lvl7pPr marL="2743090" indent="0" algn="ctr">
              <a:buNone/>
              <a:defRPr/>
            </a:lvl7pPr>
            <a:lvl8pPr marL="3200271" indent="0" algn="ctr">
              <a:buNone/>
              <a:defRPr/>
            </a:lvl8pPr>
            <a:lvl9pPr marL="36574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69E9E6-F7CE-40CC-9846-386CE5A3F1FB}"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48668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3B09F16-27CB-48E0-A5E3-D20A7C46046B}"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544486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81" indent="0">
              <a:buNone/>
              <a:defRPr sz="1800"/>
            </a:lvl2pPr>
            <a:lvl3pPr marL="914365" indent="0">
              <a:buNone/>
              <a:defRPr sz="1600"/>
            </a:lvl3pPr>
            <a:lvl4pPr marL="1371545" indent="0">
              <a:buNone/>
              <a:defRPr sz="1400"/>
            </a:lvl4pPr>
            <a:lvl5pPr marL="1828728" indent="0">
              <a:buNone/>
              <a:defRPr sz="1400"/>
            </a:lvl5pPr>
            <a:lvl6pPr marL="2285910" indent="0">
              <a:buNone/>
              <a:defRPr sz="1400"/>
            </a:lvl6pPr>
            <a:lvl7pPr marL="2743090" indent="0">
              <a:buNone/>
              <a:defRPr sz="1400"/>
            </a:lvl7pPr>
            <a:lvl8pPr marL="3200271" indent="0">
              <a:buNone/>
              <a:defRPr sz="1400"/>
            </a:lvl8pPr>
            <a:lvl9pPr marL="36574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BB1EAD3-4F78-4744-9A68-BB0AC39FB15F}"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30115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13496784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45B18BFA-8953-4E20-88E3-9086A2937B99}"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8359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000" b="1"/>
            </a:lvl1pPr>
            <a:lvl2pPr marL="457181" indent="0">
              <a:buNone/>
              <a:defRPr sz="2000" b="1"/>
            </a:lvl2pPr>
            <a:lvl3pPr marL="914365" indent="0">
              <a:buNone/>
              <a:defRPr sz="1800" b="1"/>
            </a:lvl3pPr>
            <a:lvl4pPr marL="1371545" indent="0">
              <a:buNone/>
              <a:defRPr sz="1600" b="1"/>
            </a:lvl4pPr>
            <a:lvl5pPr marL="1828728" indent="0">
              <a:buNone/>
              <a:defRPr sz="1600" b="1"/>
            </a:lvl5pPr>
            <a:lvl6pPr marL="2285910" indent="0">
              <a:buNone/>
              <a:defRPr sz="1600" b="1"/>
            </a:lvl6pPr>
            <a:lvl7pPr marL="2743090" indent="0">
              <a:buNone/>
              <a:defRPr sz="1600" b="1"/>
            </a:lvl7pPr>
            <a:lvl8pPr marL="3200271" indent="0">
              <a:buNone/>
              <a:defRPr sz="1600" b="1"/>
            </a:lvl8pPr>
            <a:lvl9pPr marL="36574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4"/>
            <a:ext cx="4041775" cy="639762"/>
          </a:xfrm>
        </p:spPr>
        <p:txBody>
          <a:bodyPr anchor="b"/>
          <a:lstStyle>
            <a:lvl1pPr marL="0" indent="0">
              <a:buNone/>
              <a:defRPr sz="2000" b="1"/>
            </a:lvl1pPr>
            <a:lvl2pPr marL="457181" indent="0">
              <a:buNone/>
              <a:defRPr sz="2000" b="1"/>
            </a:lvl2pPr>
            <a:lvl3pPr marL="914365" indent="0">
              <a:buNone/>
              <a:defRPr sz="1800" b="1"/>
            </a:lvl3pPr>
            <a:lvl4pPr marL="1371545" indent="0">
              <a:buNone/>
              <a:defRPr sz="1600" b="1"/>
            </a:lvl4pPr>
            <a:lvl5pPr marL="1828728" indent="0">
              <a:buNone/>
              <a:defRPr sz="1600" b="1"/>
            </a:lvl5pPr>
            <a:lvl6pPr marL="2285910" indent="0">
              <a:buNone/>
              <a:defRPr sz="1600" b="1"/>
            </a:lvl6pPr>
            <a:lvl7pPr marL="2743090" indent="0">
              <a:buNone/>
              <a:defRPr sz="1600" b="1"/>
            </a:lvl7pPr>
            <a:lvl8pPr marL="3200271" indent="0">
              <a:buNone/>
              <a:defRPr sz="1600" b="1"/>
            </a:lvl8pPr>
            <a:lvl9pPr marL="36574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29A1E864-6848-4BD9-902A-FBBAFCD73B24}"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710581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rPr>
              <a:pPr/>
              <a:t>‹#›</a:t>
            </a:fld>
            <a:endParaRPr lang="en-US" altLang="en-US">
              <a:solidFill>
                <a:prstClr val="black"/>
              </a:solidFill>
            </a:endParaRPr>
          </a:p>
        </p:txBody>
      </p:sp>
      <p:graphicFrame>
        <p:nvGraphicFramePr>
          <p:cNvPr id="6" name="Diagram 5"/>
          <p:cNvGraphicFramePr/>
          <p:nvPr>
            <p:extLst>
              <p:ext uri="{D42A27DB-BD31-4B8C-83A1-F6EECF244321}">
                <p14:modId xmlns:p14="http://schemas.microsoft.com/office/powerpoint/2010/main" val="3154856068"/>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userDrawn="1">
            <p:extLst>
              <p:ext uri="{D42A27DB-BD31-4B8C-83A1-F6EECF244321}">
                <p14:modId xmlns:p14="http://schemas.microsoft.com/office/powerpoint/2010/main" val="227309950"/>
              </p:ext>
            </p:extLst>
          </p:nvPr>
        </p:nvGraphicFramePr>
        <p:xfrm>
          <a:off x="1524000" y="1905000"/>
          <a:ext cx="5410200" cy="355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195824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4C5B566C-E7FF-4AE4-A91A-86B5AD966FBF}"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18331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E96C5042-F44A-4750-9DCF-2254FADB23A3}"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90085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1066800"/>
            <a:ext cx="3008313" cy="77708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1066813"/>
            <a:ext cx="5111750" cy="505936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905000"/>
            <a:ext cx="3008313" cy="4221163"/>
          </a:xfrm>
        </p:spPr>
        <p:txBody>
          <a:bodyPr/>
          <a:lstStyle>
            <a:lvl1pPr marL="0" indent="0">
              <a:buNone/>
              <a:defRPr sz="1400"/>
            </a:lvl1pPr>
            <a:lvl2pPr marL="457181" indent="0">
              <a:buNone/>
              <a:defRPr sz="1200"/>
            </a:lvl2pPr>
            <a:lvl3pPr marL="914365" indent="0">
              <a:buNone/>
              <a:defRPr sz="1000"/>
            </a:lvl3pPr>
            <a:lvl4pPr marL="1371545" indent="0">
              <a:buNone/>
              <a:defRPr sz="900"/>
            </a:lvl4pPr>
            <a:lvl5pPr marL="1828728" indent="0">
              <a:buNone/>
              <a:defRPr sz="900"/>
            </a:lvl5pPr>
            <a:lvl6pPr marL="2285910" indent="0">
              <a:buNone/>
              <a:defRPr sz="900"/>
            </a:lvl6pPr>
            <a:lvl7pPr marL="2743090" indent="0">
              <a:buNone/>
              <a:defRPr sz="900"/>
            </a:lvl7pPr>
            <a:lvl8pPr marL="3200271" indent="0">
              <a:buNone/>
              <a:defRPr sz="900"/>
            </a:lvl8pPr>
            <a:lvl9pPr marL="36574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53354D4B-DA50-4FB7-9740-34CB5A3DCC08}"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81459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4800600"/>
            <a:ext cx="7467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38200" y="914412"/>
            <a:ext cx="7467600" cy="3813175"/>
          </a:xfrm>
        </p:spPr>
        <p:txBody>
          <a:bodyPr/>
          <a:lstStyle>
            <a:lvl1pPr marL="0" indent="0">
              <a:buNone/>
              <a:defRPr sz="3200"/>
            </a:lvl1pPr>
            <a:lvl2pPr marL="457181" indent="0">
              <a:buNone/>
              <a:defRPr sz="2800"/>
            </a:lvl2pPr>
            <a:lvl3pPr marL="914365" indent="0">
              <a:buNone/>
              <a:defRPr sz="2400"/>
            </a:lvl3pPr>
            <a:lvl4pPr marL="1371545" indent="0">
              <a:buNone/>
              <a:defRPr sz="2000"/>
            </a:lvl4pPr>
            <a:lvl5pPr marL="1828728" indent="0">
              <a:buNone/>
              <a:defRPr sz="2000"/>
            </a:lvl5pPr>
            <a:lvl6pPr marL="2285910" indent="0">
              <a:buNone/>
              <a:defRPr sz="2000"/>
            </a:lvl6pPr>
            <a:lvl7pPr marL="2743090" indent="0">
              <a:buNone/>
              <a:defRPr sz="2000"/>
            </a:lvl7pPr>
            <a:lvl8pPr marL="3200271" indent="0">
              <a:buNone/>
              <a:defRPr sz="2000"/>
            </a:lvl8pPr>
            <a:lvl9pPr marL="365745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8200" y="5367338"/>
            <a:ext cx="7467600" cy="804862"/>
          </a:xfrm>
        </p:spPr>
        <p:txBody>
          <a:bodyPr/>
          <a:lstStyle>
            <a:lvl1pPr marL="0" indent="0">
              <a:buNone/>
              <a:defRPr sz="1400"/>
            </a:lvl1pPr>
            <a:lvl2pPr marL="457181" indent="0">
              <a:buNone/>
              <a:defRPr sz="1200"/>
            </a:lvl2pPr>
            <a:lvl3pPr marL="914365" indent="0">
              <a:buNone/>
              <a:defRPr sz="1000"/>
            </a:lvl3pPr>
            <a:lvl4pPr marL="1371545" indent="0">
              <a:buNone/>
              <a:defRPr sz="900"/>
            </a:lvl4pPr>
            <a:lvl5pPr marL="1828728" indent="0">
              <a:buNone/>
              <a:defRPr sz="900"/>
            </a:lvl5pPr>
            <a:lvl6pPr marL="2285910" indent="0">
              <a:buNone/>
              <a:defRPr sz="900"/>
            </a:lvl6pPr>
            <a:lvl7pPr marL="2743090" indent="0">
              <a:buNone/>
              <a:defRPr sz="900"/>
            </a:lvl7pPr>
            <a:lvl8pPr marL="3200271" indent="0">
              <a:buNone/>
              <a:defRPr sz="900"/>
            </a:lvl8pPr>
            <a:lvl9pPr marL="36574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EDFCC3E5-3778-469A-9965-E437CBED853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505760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68127500-F6EC-4C4A-97EB-6D10441406C8}"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6933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C044773-4A4C-460E-AEBD-A2BDD1B776F4}"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927297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F7C119-D313-4B13-B32E-A1E74307556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5857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E96C5042-F44A-4750-9DCF-2254FADB23A3}"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387159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066800"/>
            <a:ext cx="3008313" cy="77708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1066808"/>
            <a:ext cx="5111750" cy="505936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905000"/>
            <a:ext cx="3008313" cy="4221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53354D4B-DA50-4FB7-9740-34CB5A3DCC08}" type="slidenum">
              <a:rPr lang="en-US" altLang="en-US" smtClean="0">
                <a:solidFill>
                  <a:prstClr val="black"/>
                </a:solidFill>
                <a:ea typeface="ＭＳ Ｐゴシック"/>
              </a:rPr>
              <a:pPr/>
              <a:t>‹#›</a:t>
            </a:fld>
            <a:endParaRPr lang="en-US" altLang="en-US">
              <a:solidFill>
                <a:prstClr val="black"/>
              </a:solidFill>
              <a:ea typeface="ＭＳ Ｐゴシック"/>
            </a:endParaRPr>
          </a:p>
        </p:txBody>
      </p:sp>
    </p:spTree>
    <p:extLst>
      <p:ext uri="{BB962C8B-B14F-4D97-AF65-F5344CB8AC3E}">
        <p14:creationId xmlns:p14="http://schemas.microsoft.com/office/powerpoint/2010/main" val="2214802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image" Target="../media/image2.png"/><Relationship Id="rId4" Type="http://schemas.openxmlformats.org/officeDocument/2006/relationships/slideLayout" Target="../slideLayouts/slideLayout6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862" y="838200"/>
            <a:ext cx="914986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524000"/>
            <a:ext cx="7924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248400"/>
            <a:ext cx="1905000" cy="328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29" name="Rectangle 5"/>
          <p:cNvSpPr>
            <a:spLocks noGrp="1" noChangeArrowheads="1"/>
          </p:cNvSpPr>
          <p:nvPr>
            <p:ph type="ftr" sz="quarter" idx="3"/>
          </p:nvPr>
        </p:nvSpPr>
        <p:spPr bwMode="auto">
          <a:xfrm>
            <a:off x="3121269" y="6248400"/>
            <a:ext cx="2895600" cy="351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30" name="Rectangle 6"/>
          <p:cNvSpPr>
            <a:spLocks noGrp="1" noChangeArrowheads="1"/>
          </p:cNvSpPr>
          <p:nvPr>
            <p:ph type="sldNum" sz="quarter" idx="4"/>
          </p:nvPr>
        </p:nvSpPr>
        <p:spPr bwMode="auto">
          <a:xfrm>
            <a:off x="7221415" y="6248400"/>
            <a:ext cx="1905000" cy="328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atin typeface="Arial" panose="020B0604020202020204" pitchFamily="34" charset="0"/>
              </a:defRPr>
            </a:lvl1pPr>
          </a:lstStyle>
          <a:p>
            <a:fld id="{EC2720B7-3315-488D-BF9F-D7C019B66B6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2304333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rtl="0" eaLnBrk="1" fontAlgn="base" hangingPunct="1">
        <a:spcBef>
          <a:spcPct val="0"/>
        </a:spcBef>
        <a:spcAft>
          <a:spcPct val="0"/>
        </a:spcAft>
        <a:defRPr sz="3600">
          <a:solidFill>
            <a:srgbClr val="0A6C39"/>
          </a:solidFill>
          <a:latin typeface="Arial" panose="020B0604020202020204" pitchFamily="34" charset="0"/>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1" charset="-128"/>
        </a:defRPr>
      </a:lvl2pPr>
      <a:lvl3pPr algn="ctr" rtl="0" eaLnBrk="1" fontAlgn="base" hangingPunct="1">
        <a:spcBef>
          <a:spcPct val="0"/>
        </a:spcBef>
        <a:spcAft>
          <a:spcPct val="0"/>
        </a:spcAft>
        <a:defRPr sz="4400">
          <a:solidFill>
            <a:schemeClr val="tx2"/>
          </a:solidFill>
          <a:latin typeface="Arial" charset="0"/>
          <a:ea typeface="ＭＳ Ｐゴシック" pitchFamily="1" charset="-128"/>
        </a:defRPr>
      </a:lvl3pPr>
      <a:lvl4pPr algn="ctr" rtl="0" eaLnBrk="1" fontAlgn="base" hangingPunct="1">
        <a:spcBef>
          <a:spcPct val="0"/>
        </a:spcBef>
        <a:spcAft>
          <a:spcPct val="0"/>
        </a:spcAft>
        <a:defRPr sz="4400">
          <a:solidFill>
            <a:schemeClr val="tx2"/>
          </a:solidFill>
          <a:latin typeface="Arial" charset="0"/>
          <a:ea typeface="ＭＳ Ｐゴシック" pitchFamily="1" charset="-128"/>
        </a:defRPr>
      </a:lvl4pPr>
      <a:lvl5pPr algn="ctr" rtl="0" eaLnBrk="1" fontAlgn="base" hangingPunct="1">
        <a:spcBef>
          <a:spcPct val="0"/>
        </a:spcBef>
        <a:spcAft>
          <a:spcPct val="0"/>
        </a:spcAft>
        <a:defRPr sz="4400">
          <a:solidFill>
            <a:schemeClr val="tx2"/>
          </a:solidFill>
          <a:latin typeface="Arial" charset="0"/>
          <a:ea typeface="ＭＳ Ｐゴシック" pitchFamily="1"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1800">
          <a:solidFill>
            <a:schemeClr val="tx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1600">
          <a:solidFill>
            <a:schemeClr val="tx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1600">
          <a:solidFill>
            <a:schemeClr val="tx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152E2-004F-43CB-9B9F-710172D4A36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EDIT SLIDE TITLE</a:t>
            </a:r>
          </a:p>
        </p:txBody>
      </p:sp>
      <p:sp>
        <p:nvSpPr>
          <p:cNvPr id="3" name="Text Placeholder 2">
            <a:extLst>
              <a:ext uri="{FF2B5EF4-FFF2-40B4-BE49-F238E27FC236}">
                <a16:creationId xmlns:a16="http://schemas.microsoft.com/office/drawing/2014/main" id="{FB229BA8-850E-4C6B-806E-B76B22511D78}"/>
              </a:ext>
            </a:extLst>
          </p:cNvPr>
          <p:cNvSpPr>
            <a:spLocks noGrp="1"/>
          </p:cNvSpPr>
          <p:nvPr>
            <p:ph type="body" idx="1"/>
          </p:nvPr>
        </p:nvSpPr>
        <p:spPr>
          <a:xfrm>
            <a:off x="628650" y="1825625"/>
            <a:ext cx="7886700" cy="38872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2AFE751B-164C-4E1B-9C6B-382644EAD88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6200" y="5714916"/>
            <a:ext cx="1905000" cy="828261"/>
          </a:xfrm>
          <a:prstGeom prst="rect">
            <a:avLst/>
          </a:prstGeom>
        </p:spPr>
      </p:pic>
      <p:sp>
        <p:nvSpPr>
          <p:cNvPr id="9" name="Rectangle 8">
            <a:extLst>
              <a:ext uri="{FF2B5EF4-FFF2-40B4-BE49-F238E27FC236}">
                <a16:creationId xmlns:a16="http://schemas.microsoft.com/office/drawing/2014/main" id="{0B9C21EA-E43D-4BFC-865E-634225D9F101}"/>
              </a:ext>
            </a:extLst>
          </p:cNvPr>
          <p:cNvSpPr/>
          <p:nvPr userDrawn="1"/>
        </p:nvSpPr>
        <p:spPr>
          <a:xfrm>
            <a:off x="0" y="6522031"/>
            <a:ext cx="9144000" cy="136525"/>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14000"/>
              </a:lnSpc>
              <a:spcBef>
                <a:spcPts val="0"/>
              </a:spcBef>
              <a:spcAft>
                <a:spcPts val="0"/>
              </a:spcAft>
            </a:pPr>
            <a:endParaRPr lang="en-US" sz="1800">
              <a:solidFill>
                <a:prstClr val="white"/>
              </a:solidFill>
              <a:latin typeface="Century Gothic"/>
            </a:endParaRPr>
          </a:p>
        </p:txBody>
      </p:sp>
      <p:sp>
        <p:nvSpPr>
          <p:cNvPr id="10" name="Rectangle 9">
            <a:extLst>
              <a:ext uri="{FF2B5EF4-FFF2-40B4-BE49-F238E27FC236}">
                <a16:creationId xmlns:a16="http://schemas.microsoft.com/office/drawing/2014/main" id="{024C8FE5-316A-47B5-943A-5E8581E08CA4}"/>
              </a:ext>
            </a:extLst>
          </p:cNvPr>
          <p:cNvSpPr/>
          <p:nvPr userDrawn="1"/>
        </p:nvSpPr>
        <p:spPr>
          <a:xfrm>
            <a:off x="0" y="6653982"/>
            <a:ext cx="9144000" cy="204018"/>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14000"/>
              </a:lnSpc>
              <a:spcBef>
                <a:spcPts val="0"/>
              </a:spcBef>
              <a:spcAft>
                <a:spcPts val="0"/>
              </a:spcAft>
            </a:pPr>
            <a:endParaRPr lang="en-US" sz="1800">
              <a:solidFill>
                <a:prstClr val="white"/>
              </a:solidFill>
              <a:latin typeface="Century Gothic"/>
            </a:endParaRPr>
          </a:p>
        </p:txBody>
      </p:sp>
    </p:spTree>
    <p:extLst>
      <p:ext uri="{BB962C8B-B14F-4D97-AF65-F5344CB8AC3E}">
        <p14:creationId xmlns:p14="http://schemas.microsoft.com/office/powerpoint/2010/main" val="175451698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8" r:id="rId7"/>
  </p:sldLayoutIdLst>
  <p:txStyles>
    <p:titleStyle>
      <a:lvl1pPr algn="l" defTabSz="914400" rtl="0" eaLnBrk="1" latinLnBrk="0" hangingPunct="1">
        <a:lnSpc>
          <a:spcPct val="114000"/>
        </a:lnSpc>
        <a:spcBef>
          <a:spcPct val="0"/>
        </a:spcBef>
        <a:buNone/>
        <a:defRPr sz="4600" b="1" kern="1200">
          <a:solidFill>
            <a:schemeClr val="tx2"/>
          </a:solidFill>
          <a:latin typeface="Vinyl OT Regular" panose="02000506030000020003" pitchFamily="50" charset="0"/>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Calder LC" panose="00000500000000000000" pitchFamily="50" charset="0"/>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Calder LC" panose="00000500000000000000" pitchFamily="50" charset="0"/>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Calder LC" panose="00000500000000000000" pitchFamily="50" charset="0"/>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Calder LC" panose="00000500000000000000" pitchFamily="50" charset="0"/>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Calder LC"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862" y="838200"/>
            <a:ext cx="914986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524000"/>
            <a:ext cx="7924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248400"/>
            <a:ext cx="1905000" cy="328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29" name="Rectangle 5"/>
          <p:cNvSpPr>
            <a:spLocks noGrp="1" noChangeArrowheads="1"/>
          </p:cNvSpPr>
          <p:nvPr>
            <p:ph type="ftr" sz="quarter" idx="3"/>
          </p:nvPr>
        </p:nvSpPr>
        <p:spPr bwMode="auto">
          <a:xfrm>
            <a:off x="3121269" y="6248400"/>
            <a:ext cx="2895600" cy="351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30" name="Rectangle 6"/>
          <p:cNvSpPr>
            <a:spLocks noGrp="1" noChangeArrowheads="1"/>
          </p:cNvSpPr>
          <p:nvPr>
            <p:ph type="sldNum" sz="quarter" idx="4"/>
          </p:nvPr>
        </p:nvSpPr>
        <p:spPr bwMode="auto">
          <a:xfrm>
            <a:off x="7221415" y="6248400"/>
            <a:ext cx="1905000" cy="328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atin typeface="Arial" panose="020B0604020202020204" pitchFamily="34" charset="0"/>
              </a:defRPr>
            </a:lvl1pPr>
          </a:lstStyle>
          <a:p>
            <a:fld id="{EC2720B7-3315-488D-BF9F-D7C019B66B6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14532724"/>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Lst>
  <p:txStyles>
    <p:titleStyle>
      <a:lvl1pPr algn="ctr" rtl="0" eaLnBrk="1" fontAlgn="base" hangingPunct="1">
        <a:spcBef>
          <a:spcPct val="0"/>
        </a:spcBef>
        <a:spcAft>
          <a:spcPct val="0"/>
        </a:spcAft>
        <a:defRPr sz="3600">
          <a:solidFill>
            <a:srgbClr val="0A6C39"/>
          </a:solidFill>
          <a:latin typeface="Arial" panose="020B0604020202020204" pitchFamily="34" charset="0"/>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1" charset="-128"/>
        </a:defRPr>
      </a:lvl2pPr>
      <a:lvl3pPr algn="ctr" rtl="0" eaLnBrk="1" fontAlgn="base" hangingPunct="1">
        <a:spcBef>
          <a:spcPct val="0"/>
        </a:spcBef>
        <a:spcAft>
          <a:spcPct val="0"/>
        </a:spcAft>
        <a:defRPr sz="4400">
          <a:solidFill>
            <a:schemeClr val="tx2"/>
          </a:solidFill>
          <a:latin typeface="Arial" charset="0"/>
          <a:ea typeface="ＭＳ Ｐゴシック" pitchFamily="1" charset="-128"/>
        </a:defRPr>
      </a:lvl3pPr>
      <a:lvl4pPr algn="ctr" rtl="0" eaLnBrk="1" fontAlgn="base" hangingPunct="1">
        <a:spcBef>
          <a:spcPct val="0"/>
        </a:spcBef>
        <a:spcAft>
          <a:spcPct val="0"/>
        </a:spcAft>
        <a:defRPr sz="4400">
          <a:solidFill>
            <a:schemeClr val="tx2"/>
          </a:solidFill>
          <a:latin typeface="Arial" charset="0"/>
          <a:ea typeface="ＭＳ Ｐゴシック" pitchFamily="1" charset="-128"/>
        </a:defRPr>
      </a:lvl4pPr>
      <a:lvl5pPr algn="ctr" rtl="0" eaLnBrk="1" fontAlgn="base" hangingPunct="1">
        <a:spcBef>
          <a:spcPct val="0"/>
        </a:spcBef>
        <a:spcAft>
          <a:spcPct val="0"/>
        </a:spcAft>
        <a:defRPr sz="4400">
          <a:solidFill>
            <a:schemeClr val="tx2"/>
          </a:solidFill>
          <a:latin typeface="Arial" charset="0"/>
          <a:ea typeface="ＭＳ Ｐゴシック" pitchFamily="1"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1800">
          <a:solidFill>
            <a:schemeClr val="tx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1600">
          <a:solidFill>
            <a:schemeClr val="tx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1600">
          <a:solidFill>
            <a:schemeClr val="tx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862" y="838200"/>
            <a:ext cx="914986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524000"/>
            <a:ext cx="7924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248400"/>
            <a:ext cx="1905000" cy="328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29" name="Rectangle 5"/>
          <p:cNvSpPr>
            <a:spLocks noGrp="1" noChangeArrowheads="1"/>
          </p:cNvSpPr>
          <p:nvPr>
            <p:ph type="ftr" sz="quarter" idx="3"/>
          </p:nvPr>
        </p:nvSpPr>
        <p:spPr bwMode="auto">
          <a:xfrm>
            <a:off x="3121269" y="6248400"/>
            <a:ext cx="2895600" cy="351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30" name="Rectangle 6"/>
          <p:cNvSpPr>
            <a:spLocks noGrp="1" noChangeArrowheads="1"/>
          </p:cNvSpPr>
          <p:nvPr>
            <p:ph type="sldNum" sz="quarter" idx="4"/>
          </p:nvPr>
        </p:nvSpPr>
        <p:spPr bwMode="auto">
          <a:xfrm>
            <a:off x="7221415" y="6248400"/>
            <a:ext cx="1905000" cy="328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atin typeface="Arial" panose="020B0604020202020204" pitchFamily="34" charset="0"/>
              </a:defRPr>
            </a:lvl1pPr>
          </a:lstStyle>
          <a:p>
            <a:fld id="{EC2720B7-3315-488D-BF9F-D7C019B66B6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4934569"/>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Lst>
  <p:txStyles>
    <p:titleStyle>
      <a:lvl1pPr algn="ctr" rtl="0" eaLnBrk="1" fontAlgn="base" hangingPunct="1">
        <a:spcBef>
          <a:spcPct val="0"/>
        </a:spcBef>
        <a:spcAft>
          <a:spcPct val="0"/>
        </a:spcAft>
        <a:defRPr sz="3600">
          <a:solidFill>
            <a:srgbClr val="0A6C39"/>
          </a:solidFill>
          <a:latin typeface="Arial" panose="020B0604020202020204" pitchFamily="34" charset="0"/>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1" charset="-128"/>
        </a:defRPr>
      </a:lvl2pPr>
      <a:lvl3pPr algn="ctr" rtl="0" eaLnBrk="1" fontAlgn="base" hangingPunct="1">
        <a:spcBef>
          <a:spcPct val="0"/>
        </a:spcBef>
        <a:spcAft>
          <a:spcPct val="0"/>
        </a:spcAft>
        <a:defRPr sz="4400">
          <a:solidFill>
            <a:schemeClr val="tx2"/>
          </a:solidFill>
          <a:latin typeface="Arial" charset="0"/>
          <a:ea typeface="ＭＳ Ｐゴシック" pitchFamily="1" charset="-128"/>
        </a:defRPr>
      </a:lvl3pPr>
      <a:lvl4pPr algn="ctr" rtl="0" eaLnBrk="1" fontAlgn="base" hangingPunct="1">
        <a:spcBef>
          <a:spcPct val="0"/>
        </a:spcBef>
        <a:spcAft>
          <a:spcPct val="0"/>
        </a:spcAft>
        <a:defRPr sz="4400">
          <a:solidFill>
            <a:schemeClr val="tx2"/>
          </a:solidFill>
          <a:latin typeface="Arial" charset="0"/>
          <a:ea typeface="ＭＳ Ｐゴシック" pitchFamily="1" charset="-128"/>
        </a:defRPr>
      </a:lvl4pPr>
      <a:lvl5pPr algn="ctr" rtl="0" eaLnBrk="1" fontAlgn="base" hangingPunct="1">
        <a:spcBef>
          <a:spcPct val="0"/>
        </a:spcBef>
        <a:spcAft>
          <a:spcPct val="0"/>
        </a:spcAft>
        <a:defRPr sz="4400">
          <a:solidFill>
            <a:schemeClr val="tx2"/>
          </a:solidFill>
          <a:latin typeface="Arial" charset="0"/>
          <a:ea typeface="ＭＳ Ｐゴシック" pitchFamily="1"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1800">
          <a:solidFill>
            <a:schemeClr val="tx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1600">
          <a:solidFill>
            <a:schemeClr val="tx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1600">
          <a:solidFill>
            <a:schemeClr val="tx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862" y="838200"/>
            <a:ext cx="914986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524000"/>
            <a:ext cx="7924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248400"/>
            <a:ext cx="1905000" cy="328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29" name="Rectangle 5"/>
          <p:cNvSpPr>
            <a:spLocks noGrp="1" noChangeArrowheads="1"/>
          </p:cNvSpPr>
          <p:nvPr>
            <p:ph type="ftr" sz="quarter" idx="3"/>
          </p:nvPr>
        </p:nvSpPr>
        <p:spPr bwMode="auto">
          <a:xfrm>
            <a:off x="3121269" y="6248400"/>
            <a:ext cx="2895600" cy="351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30" name="Rectangle 6"/>
          <p:cNvSpPr>
            <a:spLocks noGrp="1" noChangeArrowheads="1"/>
          </p:cNvSpPr>
          <p:nvPr>
            <p:ph type="sldNum" sz="quarter" idx="4"/>
          </p:nvPr>
        </p:nvSpPr>
        <p:spPr bwMode="auto">
          <a:xfrm>
            <a:off x="7221415" y="6248400"/>
            <a:ext cx="1905000" cy="328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atin typeface="Arial" panose="020B0604020202020204" pitchFamily="34" charset="0"/>
              </a:defRPr>
            </a:lvl1pPr>
          </a:lstStyle>
          <a:p>
            <a:fld id="{EC2720B7-3315-488D-BF9F-D7C019B66B6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544423569"/>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Lst>
  <p:txStyles>
    <p:titleStyle>
      <a:lvl1pPr algn="ctr" rtl="0" eaLnBrk="1" fontAlgn="base" hangingPunct="1">
        <a:spcBef>
          <a:spcPct val="0"/>
        </a:spcBef>
        <a:spcAft>
          <a:spcPct val="0"/>
        </a:spcAft>
        <a:defRPr sz="3600">
          <a:solidFill>
            <a:srgbClr val="0A6C39"/>
          </a:solidFill>
          <a:latin typeface="Arial" panose="020B0604020202020204" pitchFamily="34" charset="0"/>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1" charset="-128"/>
        </a:defRPr>
      </a:lvl2pPr>
      <a:lvl3pPr algn="ctr" rtl="0" eaLnBrk="1" fontAlgn="base" hangingPunct="1">
        <a:spcBef>
          <a:spcPct val="0"/>
        </a:spcBef>
        <a:spcAft>
          <a:spcPct val="0"/>
        </a:spcAft>
        <a:defRPr sz="4400">
          <a:solidFill>
            <a:schemeClr val="tx2"/>
          </a:solidFill>
          <a:latin typeface="Arial" charset="0"/>
          <a:ea typeface="ＭＳ Ｐゴシック" pitchFamily="1" charset="-128"/>
        </a:defRPr>
      </a:lvl3pPr>
      <a:lvl4pPr algn="ctr" rtl="0" eaLnBrk="1" fontAlgn="base" hangingPunct="1">
        <a:spcBef>
          <a:spcPct val="0"/>
        </a:spcBef>
        <a:spcAft>
          <a:spcPct val="0"/>
        </a:spcAft>
        <a:defRPr sz="4400">
          <a:solidFill>
            <a:schemeClr val="tx2"/>
          </a:solidFill>
          <a:latin typeface="Arial" charset="0"/>
          <a:ea typeface="ＭＳ Ｐゴシック" pitchFamily="1" charset="-128"/>
        </a:defRPr>
      </a:lvl4pPr>
      <a:lvl5pPr algn="ctr" rtl="0" eaLnBrk="1" fontAlgn="base" hangingPunct="1">
        <a:spcBef>
          <a:spcPct val="0"/>
        </a:spcBef>
        <a:spcAft>
          <a:spcPct val="0"/>
        </a:spcAft>
        <a:defRPr sz="4400">
          <a:solidFill>
            <a:schemeClr val="tx2"/>
          </a:solidFill>
          <a:latin typeface="Arial" charset="0"/>
          <a:ea typeface="ＭＳ Ｐゴシック" pitchFamily="1"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1800">
          <a:solidFill>
            <a:schemeClr val="tx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1600">
          <a:solidFill>
            <a:schemeClr val="tx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1600">
          <a:solidFill>
            <a:schemeClr val="tx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152E2-004F-43CB-9B9F-710172D4A36D}"/>
              </a:ext>
            </a:extLst>
          </p:cNvPr>
          <p:cNvSpPr>
            <a:spLocks noGrp="1"/>
          </p:cNvSpPr>
          <p:nvPr>
            <p:ph type="title"/>
          </p:nvPr>
        </p:nvSpPr>
        <p:spPr>
          <a:xfrm>
            <a:off x="628650" y="365130"/>
            <a:ext cx="7886700" cy="1325563"/>
          </a:xfrm>
          <a:prstGeom prst="rect">
            <a:avLst/>
          </a:prstGeom>
        </p:spPr>
        <p:txBody>
          <a:bodyPr vert="horz" lIns="91435" tIns="45720" rIns="91435" bIns="45720" rtlCol="0" anchor="ctr">
            <a:normAutofit/>
          </a:bodyPr>
          <a:lstStyle/>
          <a:p>
            <a:r>
              <a:rPr lang="en-US"/>
              <a:t>EDIT SLIDE TITLE</a:t>
            </a:r>
          </a:p>
        </p:txBody>
      </p:sp>
      <p:sp>
        <p:nvSpPr>
          <p:cNvPr id="3" name="Text Placeholder 2">
            <a:extLst>
              <a:ext uri="{FF2B5EF4-FFF2-40B4-BE49-F238E27FC236}">
                <a16:creationId xmlns:a16="http://schemas.microsoft.com/office/drawing/2014/main" id="{FB229BA8-850E-4C6B-806E-B76B22511D78}"/>
              </a:ext>
            </a:extLst>
          </p:cNvPr>
          <p:cNvSpPr>
            <a:spLocks noGrp="1"/>
          </p:cNvSpPr>
          <p:nvPr>
            <p:ph type="body" idx="1"/>
          </p:nvPr>
        </p:nvSpPr>
        <p:spPr>
          <a:xfrm>
            <a:off x="628650" y="1825630"/>
            <a:ext cx="7886700" cy="3887241"/>
          </a:xfrm>
          <a:prstGeom prst="rect">
            <a:avLst/>
          </a:prstGeom>
        </p:spPr>
        <p:txBody>
          <a:bodyPr vert="horz" lIns="91435" tIns="45720" rIns="91435"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2AFE751B-164C-4E1B-9C6B-382644EAD88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200" y="5714921"/>
            <a:ext cx="1905000" cy="828261"/>
          </a:xfrm>
          <a:prstGeom prst="rect">
            <a:avLst/>
          </a:prstGeom>
        </p:spPr>
      </p:pic>
      <p:sp>
        <p:nvSpPr>
          <p:cNvPr id="9" name="Rectangle 8">
            <a:extLst>
              <a:ext uri="{FF2B5EF4-FFF2-40B4-BE49-F238E27FC236}">
                <a16:creationId xmlns:a16="http://schemas.microsoft.com/office/drawing/2014/main" id="{0B9C21EA-E43D-4BFC-865E-634225D9F101}"/>
              </a:ext>
            </a:extLst>
          </p:cNvPr>
          <p:cNvSpPr/>
          <p:nvPr userDrawn="1"/>
        </p:nvSpPr>
        <p:spPr>
          <a:xfrm>
            <a:off x="0" y="6522036"/>
            <a:ext cx="9144000" cy="136525"/>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eaLnBrk="1" fontAlgn="auto" hangingPunct="1">
              <a:lnSpc>
                <a:spcPct val="114000"/>
              </a:lnSpc>
              <a:spcBef>
                <a:spcPts val="0"/>
              </a:spcBef>
              <a:spcAft>
                <a:spcPts val="0"/>
              </a:spcAft>
            </a:pPr>
            <a:endParaRPr lang="en-US" sz="1800">
              <a:solidFill>
                <a:prstClr val="white"/>
              </a:solidFill>
              <a:latin typeface="Century Gothic"/>
            </a:endParaRPr>
          </a:p>
        </p:txBody>
      </p:sp>
      <p:sp>
        <p:nvSpPr>
          <p:cNvPr id="10" name="Rectangle 9">
            <a:extLst>
              <a:ext uri="{FF2B5EF4-FFF2-40B4-BE49-F238E27FC236}">
                <a16:creationId xmlns:a16="http://schemas.microsoft.com/office/drawing/2014/main" id="{024C8FE5-316A-47B5-943A-5E8581E08CA4}"/>
              </a:ext>
            </a:extLst>
          </p:cNvPr>
          <p:cNvSpPr/>
          <p:nvPr userDrawn="1"/>
        </p:nvSpPr>
        <p:spPr>
          <a:xfrm>
            <a:off x="0" y="6653982"/>
            <a:ext cx="9144000" cy="204018"/>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eaLnBrk="1" fontAlgn="auto" hangingPunct="1">
              <a:lnSpc>
                <a:spcPct val="114000"/>
              </a:lnSpc>
              <a:spcBef>
                <a:spcPts val="0"/>
              </a:spcBef>
              <a:spcAft>
                <a:spcPts val="0"/>
              </a:spcAft>
            </a:pPr>
            <a:endParaRPr lang="en-US" sz="1800">
              <a:solidFill>
                <a:prstClr val="white"/>
              </a:solidFill>
              <a:latin typeface="Century Gothic"/>
            </a:endParaRPr>
          </a:p>
        </p:txBody>
      </p:sp>
    </p:spTree>
    <p:extLst>
      <p:ext uri="{BB962C8B-B14F-4D97-AF65-F5344CB8AC3E}">
        <p14:creationId xmlns:p14="http://schemas.microsoft.com/office/powerpoint/2010/main" val="36047854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Lst>
  <p:txStyles>
    <p:titleStyle>
      <a:lvl1pPr algn="l" defTabSz="914365" rtl="0" eaLnBrk="1" latinLnBrk="0" hangingPunct="1">
        <a:lnSpc>
          <a:spcPct val="114000"/>
        </a:lnSpc>
        <a:spcBef>
          <a:spcPct val="0"/>
        </a:spcBef>
        <a:buNone/>
        <a:defRPr sz="4600" b="1" kern="1200">
          <a:solidFill>
            <a:schemeClr val="tx2"/>
          </a:solidFill>
          <a:latin typeface="Vinyl OT Regular" panose="02000506030000020003" pitchFamily="50" charset="0"/>
          <a:ea typeface="+mj-ea"/>
          <a:cs typeface="+mj-cs"/>
        </a:defRPr>
      </a:lvl1pPr>
    </p:titleStyle>
    <p:bodyStyle>
      <a:lvl1pPr marL="228590" indent="-228590" algn="l" defTabSz="914365" rtl="0" eaLnBrk="1" latinLnBrk="0" hangingPunct="1">
        <a:lnSpc>
          <a:spcPct val="114000"/>
        </a:lnSpc>
        <a:spcBef>
          <a:spcPts val="1000"/>
        </a:spcBef>
        <a:buFont typeface="Arial" panose="020B0604020202020204" pitchFamily="34" charset="0"/>
        <a:buChar char="•"/>
        <a:defRPr sz="2800" kern="1200">
          <a:solidFill>
            <a:schemeClr val="tx1"/>
          </a:solidFill>
          <a:latin typeface="Calder LC" panose="00000500000000000000" pitchFamily="50" charset="0"/>
          <a:ea typeface="+mn-ea"/>
          <a:cs typeface="+mn-cs"/>
        </a:defRPr>
      </a:lvl1pPr>
      <a:lvl2pPr marL="685773" indent="-228590" algn="l" defTabSz="914365" rtl="0" eaLnBrk="1" latinLnBrk="0" hangingPunct="1">
        <a:lnSpc>
          <a:spcPct val="114000"/>
        </a:lnSpc>
        <a:spcBef>
          <a:spcPts val="500"/>
        </a:spcBef>
        <a:buFont typeface="Arial" panose="020B0604020202020204" pitchFamily="34" charset="0"/>
        <a:buChar char="•"/>
        <a:defRPr sz="2400" kern="1200">
          <a:solidFill>
            <a:schemeClr val="tx1"/>
          </a:solidFill>
          <a:latin typeface="Calder LC" panose="00000500000000000000" pitchFamily="50" charset="0"/>
          <a:ea typeface="+mn-ea"/>
          <a:cs typeface="+mn-cs"/>
        </a:defRPr>
      </a:lvl2pPr>
      <a:lvl3pPr marL="1142955" indent="-228590" algn="l" defTabSz="914365" rtl="0" eaLnBrk="1" latinLnBrk="0" hangingPunct="1">
        <a:lnSpc>
          <a:spcPct val="114000"/>
        </a:lnSpc>
        <a:spcBef>
          <a:spcPts val="500"/>
        </a:spcBef>
        <a:buFont typeface="Arial" panose="020B0604020202020204" pitchFamily="34" charset="0"/>
        <a:buChar char="•"/>
        <a:defRPr sz="2000" kern="1200">
          <a:solidFill>
            <a:schemeClr val="tx1"/>
          </a:solidFill>
          <a:latin typeface="Calder LC" panose="00000500000000000000" pitchFamily="50" charset="0"/>
          <a:ea typeface="+mn-ea"/>
          <a:cs typeface="+mn-cs"/>
        </a:defRPr>
      </a:lvl3pPr>
      <a:lvl4pPr marL="1600135" indent="-228590" algn="l" defTabSz="914365" rtl="0" eaLnBrk="1" latinLnBrk="0" hangingPunct="1">
        <a:lnSpc>
          <a:spcPct val="114000"/>
        </a:lnSpc>
        <a:spcBef>
          <a:spcPts val="500"/>
        </a:spcBef>
        <a:buFont typeface="Arial" panose="020B0604020202020204" pitchFamily="34" charset="0"/>
        <a:buChar char="•"/>
        <a:defRPr sz="1800" kern="1200">
          <a:solidFill>
            <a:schemeClr val="tx1"/>
          </a:solidFill>
          <a:latin typeface="Calder LC" panose="00000500000000000000" pitchFamily="50" charset="0"/>
          <a:ea typeface="+mn-ea"/>
          <a:cs typeface="+mn-cs"/>
        </a:defRPr>
      </a:lvl4pPr>
      <a:lvl5pPr marL="2057317" indent="-228590" algn="l" defTabSz="914365" rtl="0" eaLnBrk="1" latinLnBrk="0" hangingPunct="1">
        <a:lnSpc>
          <a:spcPct val="114000"/>
        </a:lnSpc>
        <a:spcBef>
          <a:spcPts val="500"/>
        </a:spcBef>
        <a:buFont typeface="Arial" panose="020B0604020202020204" pitchFamily="34" charset="0"/>
        <a:buChar char="•"/>
        <a:defRPr sz="1800" kern="1200">
          <a:solidFill>
            <a:schemeClr val="tx1"/>
          </a:solidFill>
          <a:latin typeface="Calder LC" panose="00000500000000000000" pitchFamily="50" charset="0"/>
          <a:ea typeface="+mn-ea"/>
          <a:cs typeface="+mn-cs"/>
        </a:defRPr>
      </a:lvl5pPr>
      <a:lvl6pPr marL="2514500"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0"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0"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5" rtl="0" eaLnBrk="1" latinLnBrk="0" hangingPunct="1">
        <a:defRPr sz="1800" kern="1200">
          <a:solidFill>
            <a:schemeClr val="tx1"/>
          </a:solidFill>
          <a:latin typeface="+mn-lt"/>
          <a:ea typeface="+mn-ea"/>
          <a:cs typeface="+mn-cs"/>
        </a:defRPr>
      </a:lvl1pPr>
      <a:lvl2pPr marL="457181"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5" algn="l" defTabSz="914365" rtl="0" eaLnBrk="1" latinLnBrk="0" hangingPunct="1">
        <a:defRPr sz="1800" kern="1200">
          <a:solidFill>
            <a:schemeClr val="tx1"/>
          </a:solidFill>
          <a:latin typeface="+mn-lt"/>
          <a:ea typeface="+mn-ea"/>
          <a:cs typeface="+mn-cs"/>
        </a:defRPr>
      </a:lvl4pPr>
      <a:lvl5pPr marL="1828728" algn="l" defTabSz="914365" rtl="0" eaLnBrk="1" latinLnBrk="0" hangingPunct="1">
        <a:defRPr sz="1800" kern="1200">
          <a:solidFill>
            <a:schemeClr val="tx1"/>
          </a:solidFill>
          <a:latin typeface="+mn-lt"/>
          <a:ea typeface="+mn-ea"/>
          <a:cs typeface="+mn-cs"/>
        </a:defRPr>
      </a:lvl5pPr>
      <a:lvl6pPr marL="2285910" algn="l" defTabSz="914365" rtl="0" eaLnBrk="1" latinLnBrk="0" hangingPunct="1">
        <a:defRPr sz="1800" kern="1200">
          <a:solidFill>
            <a:schemeClr val="tx1"/>
          </a:solidFill>
          <a:latin typeface="+mn-lt"/>
          <a:ea typeface="+mn-ea"/>
          <a:cs typeface="+mn-cs"/>
        </a:defRPr>
      </a:lvl6pPr>
      <a:lvl7pPr marL="2743090" algn="l" defTabSz="914365" rtl="0" eaLnBrk="1" latinLnBrk="0" hangingPunct="1">
        <a:defRPr sz="1800" kern="1200">
          <a:solidFill>
            <a:schemeClr val="tx1"/>
          </a:solidFill>
          <a:latin typeface="+mn-lt"/>
          <a:ea typeface="+mn-ea"/>
          <a:cs typeface="+mn-cs"/>
        </a:defRPr>
      </a:lvl7pPr>
      <a:lvl8pPr marL="3200271" algn="l" defTabSz="914365" rtl="0" eaLnBrk="1" latinLnBrk="0" hangingPunct="1">
        <a:defRPr sz="1800" kern="1200">
          <a:solidFill>
            <a:schemeClr val="tx1"/>
          </a:solidFill>
          <a:latin typeface="+mn-lt"/>
          <a:ea typeface="+mn-ea"/>
          <a:cs typeface="+mn-cs"/>
        </a:defRPr>
      </a:lvl8pPr>
      <a:lvl9pPr marL="3657455" algn="l" defTabSz="9143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862" y="838200"/>
            <a:ext cx="914986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20" rIns="91435"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524000"/>
            <a:ext cx="7924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20" rIns="91435"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248400"/>
            <a:ext cx="1905000" cy="328246"/>
          </a:xfrm>
          <a:prstGeom prst="rect">
            <a:avLst/>
          </a:prstGeom>
          <a:noFill/>
          <a:ln w="9525">
            <a:noFill/>
            <a:miter lim="800000"/>
            <a:headEnd/>
            <a:tailEnd/>
          </a:ln>
        </p:spPr>
        <p:txBody>
          <a:bodyPr vert="horz" wrap="square" lIns="91435" tIns="45720" rIns="91435" bIns="45720" numCol="1" anchor="t" anchorCtr="0" compatLnSpc="1">
            <a:prstTxWarp prst="textNoShape">
              <a:avLst/>
            </a:prstTxWarp>
          </a:bodyPr>
          <a:lstStyle>
            <a:lvl1pP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29" name="Rectangle 5"/>
          <p:cNvSpPr>
            <a:spLocks noGrp="1" noChangeArrowheads="1"/>
          </p:cNvSpPr>
          <p:nvPr>
            <p:ph type="ftr" sz="quarter" idx="3"/>
          </p:nvPr>
        </p:nvSpPr>
        <p:spPr bwMode="auto">
          <a:xfrm>
            <a:off x="3121269" y="6248400"/>
            <a:ext cx="2895600" cy="351692"/>
          </a:xfrm>
          <a:prstGeom prst="rect">
            <a:avLst/>
          </a:prstGeom>
          <a:noFill/>
          <a:ln w="9525">
            <a:noFill/>
            <a:miter lim="800000"/>
            <a:headEnd/>
            <a:tailEnd/>
          </a:ln>
        </p:spPr>
        <p:txBody>
          <a:bodyPr vert="horz" wrap="square" lIns="91435" tIns="45720" rIns="91435" bIns="45720" numCol="1" anchor="t" anchorCtr="0" compatLnSpc="1">
            <a:prstTxWarp prst="textNoShape">
              <a:avLst/>
            </a:prstTxWarp>
          </a:bodyPr>
          <a:lstStyle>
            <a:lvl1pPr algn="ctr">
              <a:defRPr sz="1100" smtClean="0">
                <a:latin typeface="Arial" panose="020B0604020202020204" pitchFamily="34" charset="0"/>
                <a:ea typeface="ＭＳ Ｐゴシック" pitchFamily="1" charset="-128"/>
              </a:defRPr>
            </a:lvl1pPr>
          </a:lstStyle>
          <a:p>
            <a:pPr>
              <a:defRPr/>
            </a:pPr>
            <a:endParaRPr lang="en-US">
              <a:solidFill>
                <a:prstClr val="black"/>
              </a:solidFill>
            </a:endParaRPr>
          </a:p>
        </p:txBody>
      </p:sp>
      <p:sp>
        <p:nvSpPr>
          <p:cNvPr id="1030" name="Rectangle 6"/>
          <p:cNvSpPr>
            <a:spLocks noGrp="1" noChangeArrowheads="1"/>
          </p:cNvSpPr>
          <p:nvPr>
            <p:ph type="sldNum" sz="quarter" idx="4"/>
          </p:nvPr>
        </p:nvSpPr>
        <p:spPr bwMode="auto">
          <a:xfrm>
            <a:off x="7221415" y="6248400"/>
            <a:ext cx="1905000" cy="328246"/>
          </a:xfrm>
          <a:prstGeom prst="rect">
            <a:avLst/>
          </a:prstGeom>
          <a:noFill/>
          <a:ln w="9525">
            <a:noFill/>
            <a:miter lim="800000"/>
            <a:headEnd/>
            <a:tailEnd/>
          </a:ln>
        </p:spPr>
        <p:txBody>
          <a:bodyPr vert="horz" wrap="square" lIns="91435" tIns="45720" rIns="91435" bIns="45720" numCol="1" anchor="t" anchorCtr="0" compatLnSpc="1">
            <a:prstTxWarp prst="textNoShape">
              <a:avLst/>
            </a:prstTxWarp>
          </a:bodyPr>
          <a:lstStyle>
            <a:lvl1pPr algn="r">
              <a:defRPr sz="1100">
                <a:latin typeface="Arial" panose="020B0604020202020204" pitchFamily="34" charset="0"/>
              </a:defRPr>
            </a:lvl1pPr>
          </a:lstStyle>
          <a:p>
            <a:fld id="{EC2720B7-3315-488D-BF9F-D7C019B66B6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37965496"/>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txStyles>
    <p:titleStyle>
      <a:lvl1pPr algn="ctr" rtl="0" eaLnBrk="1" fontAlgn="base" hangingPunct="1">
        <a:spcBef>
          <a:spcPct val="0"/>
        </a:spcBef>
        <a:spcAft>
          <a:spcPct val="0"/>
        </a:spcAft>
        <a:defRPr sz="3600">
          <a:solidFill>
            <a:srgbClr val="0A6C39"/>
          </a:solidFill>
          <a:latin typeface="Arial" panose="020B0604020202020204" pitchFamily="34" charset="0"/>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1" charset="-128"/>
        </a:defRPr>
      </a:lvl2pPr>
      <a:lvl3pPr algn="ctr" rtl="0" eaLnBrk="1" fontAlgn="base" hangingPunct="1">
        <a:spcBef>
          <a:spcPct val="0"/>
        </a:spcBef>
        <a:spcAft>
          <a:spcPct val="0"/>
        </a:spcAft>
        <a:defRPr sz="4400">
          <a:solidFill>
            <a:schemeClr val="tx2"/>
          </a:solidFill>
          <a:latin typeface="Arial" charset="0"/>
          <a:ea typeface="ＭＳ Ｐゴシック" pitchFamily="1" charset="-128"/>
        </a:defRPr>
      </a:lvl3pPr>
      <a:lvl4pPr algn="ctr" rtl="0" eaLnBrk="1" fontAlgn="base" hangingPunct="1">
        <a:spcBef>
          <a:spcPct val="0"/>
        </a:spcBef>
        <a:spcAft>
          <a:spcPct val="0"/>
        </a:spcAft>
        <a:defRPr sz="4400">
          <a:solidFill>
            <a:schemeClr val="tx2"/>
          </a:solidFill>
          <a:latin typeface="Arial" charset="0"/>
          <a:ea typeface="ＭＳ Ｐゴシック" pitchFamily="1" charset="-128"/>
        </a:defRPr>
      </a:lvl4pPr>
      <a:lvl5pPr algn="ctr" rtl="0" eaLnBrk="1" fontAlgn="base" hangingPunct="1">
        <a:spcBef>
          <a:spcPct val="0"/>
        </a:spcBef>
        <a:spcAft>
          <a:spcPct val="0"/>
        </a:spcAft>
        <a:defRPr sz="4400">
          <a:solidFill>
            <a:schemeClr val="tx2"/>
          </a:solidFill>
          <a:latin typeface="Arial" charset="0"/>
          <a:ea typeface="ＭＳ Ｐゴシック" pitchFamily="1" charset="-128"/>
        </a:defRPr>
      </a:lvl5pPr>
      <a:lvl6pPr marL="457181"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365"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545"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728"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886" indent="-342886" algn="l" rtl="0" eaLnBrk="1" fontAlgn="base" hangingPunct="1">
        <a:spcBef>
          <a:spcPct val="20000"/>
        </a:spcBef>
        <a:spcAft>
          <a:spcPct val="0"/>
        </a:spcAft>
        <a:buChar char="•"/>
        <a:defRPr sz="2400">
          <a:solidFill>
            <a:schemeClr val="tx1"/>
          </a:solidFill>
          <a:latin typeface="Arial" panose="020B0604020202020204" pitchFamily="34" charset="0"/>
          <a:ea typeface="+mn-ea"/>
          <a:cs typeface="+mn-cs"/>
        </a:defRPr>
      </a:lvl1pPr>
      <a:lvl2pPr marL="742920" indent="-285739" algn="l" rtl="0" eaLnBrk="1" fontAlgn="base" hangingPunct="1">
        <a:spcBef>
          <a:spcPct val="20000"/>
        </a:spcBef>
        <a:spcAft>
          <a:spcPct val="0"/>
        </a:spcAft>
        <a:buChar char="–"/>
        <a:defRPr sz="2000">
          <a:solidFill>
            <a:schemeClr val="tx1"/>
          </a:solidFill>
          <a:latin typeface="Arial" panose="020B0604020202020204" pitchFamily="34" charset="0"/>
          <a:ea typeface="+mn-ea"/>
        </a:defRPr>
      </a:lvl2pPr>
      <a:lvl3pPr marL="1142955" indent="-228590" algn="l" rtl="0" eaLnBrk="1" fontAlgn="base" hangingPunct="1">
        <a:spcBef>
          <a:spcPct val="20000"/>
        </a:spcBef>
        <a:spcAft>
          <a:spcPct val="0"/>
        </a:spcAft>
        <a:buChar char="•"/>
        <a:defRPr sz="1800">
          <a:solidFill>
            <a:schemeClr val="tx1"/>
          </a:solidFill>
          <a:latin typeface="Arial" panose="020B0604020202020204" pitchFamily="34" charset="0"/>
          <a:ea typeface="+mn-ea"/>
        </a:defRPr>
      </a:lvl3pPr>
      <a:lvl4pPr marL="1600135" indent="-228590" algn="l" rtl="0" eaLnBrk="1" fontAlgn="base" hangingPunct="1">
        <a:spcBef>
          <a:spcPct val="20000"/>
        </a:spcBef>
        <a:spcAft>
          <a:spcPct val="0"/>
        </a:spcAft>
        <a:buChar char="–"/>
        <a:defRPr sz="1600">
          <a:solidFill>
            <a:schemeClr val="tx1"/>
          </a:solidFill>
          <a:latin typeface="Arial" panose="020B0604020202020204" pitchFamily="34" charset="0"/>
          <a:ea typeface="+mn-ea"/>
        </a:defRPr>
      </a:lvl4pPr>
      <a:lvl5pPr marL="2057317" indent="-228590" algn="l" rtl="0" eaLnBrk="1" fontAlgn="base" hangingPunct="1">
        <a:spcBef>
          <a:spcPct val="20000"/>
        </a:spcBef>
        <a:spcAft>
          <a:spcPct val="0"/>
        </a:spcAft>
        <a:buChar char="»"/>
        <a:defRPr sz="1600">
          <a:solidFill>
            <a:schemeClr val="tx1"/>
          </a:solidFill>
          <a:latin typeface="Arial" panose="020B0604020202020204" pitchFamily="34" charset="0"/>
          <a:ea typeface="+mn-ea"/>
        </a:defRPr>
      </a:lvl5pPr>
      <a:lvl6pPr marL="2514500" indent="-228590" algn="l" rtl="0" eaLnBrk="1" fontAlgn="base" hangingPunct="1">
        <a:spcBef>
          <a:spcPct val="20000"/>
        </a:spcBef>
        <a:spcAft>
          <a:spcPct val="0"/>
        </a:spcAft>
        <a:buChar char="»"/>
        <a:defRPr sz="2000">
          <a:solidFill>
            <a:schemeClr val="tx1"/>
          </a:solidFill>
          <a:latin typeface="+mn-lt"/>
          <a:ea typeface="+mn-ea"/>
        </a:defRPr>
      </a:lvl6pPr>
      <a:lvl7pPr marL="2971680" indent="-228590" algn="l" rtl="0" eaLnBrk="1" fontAlgn="base" hangingPunct="1">
        <a:spcBef>
          <a:spcPct val="20000"/>
        </a:spcBef>
        <a:spcAft>
          <a:spcPct val="0"/>
        </a:spcAft>
        <a:buChar char="»"/>
        <a:defRPr sz="2000">
          <a:solidFill>
            <a:schemeClr val="tx1"/>
          </a:solidFill>
          <a:latin typeface="+mn-lt"/>
          <a:ea typeface="+mn-ea"/>
        </a:defRPr>
      </a:lvl7pPr>
      <a:lvl8pPr marL="3428860" indent="-228590" algn="l" rtl="0" eaLnBrk="1" fontAlgn="base" hangingPunct="1">
        <a:spcBef>
          <a:spcPct val="20000"/>
        </a:spcBef>
        <a:spcAft>
          <a:spcPct val="0"/>
        </a:spcAft>
        <a:buChar char="»"/>
        <a:defRPr sz="2000">
          <a:solidFill>
            <a:schemeClr val="tx1"/>
          </a:solidFill>
          <a:latin typeface="+mn-lt"/>
          <a:ea typeface="+mn-ea"/>
        </a:defRPr>
      </a:lvl8pPr>
      <a:lvl9pPr marL="3886045" indent="-2285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365" rtl="0" eaLnBrk="1" latinLnBrk="0" hangingPunct="1">
        <a:defRPr sz="1800" kern="1200">
          <a:solidFill>
            <a:schemeClr val="tx1"/>
          </a:solidFill>
          <a:latin typeface="+mn-lt"/>
          <a:ea typeface="+mn-ea"/>
          <a:cs typeface="+mn-cs"/>
        </a:defRPr>
      </a:lvl1pPr>
      <a:lvl2pPr marL="457181"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5" algn="l" defTabSz="914365" rtl="0" eaLnBrk="1" latinLnBrk="0" hangingPunct="1">
        <a:defRPr sz="1800" kern="1200">
          <a:solidFill>
            <a:schemeClr val="tx1"/>
          </a:solidFill>
          <a:latin typeface="+mn-lt"/>
          <a:ea typeface="+mn-ea"/>
          <a:cs typeface="+mn-cs"/>
        </a:defRPr>
      </a:lvl4pPr>
      <a:lvl5pPr marL="1828728" algn="l" defTabSz="914365" rtl="0" eaLnBrk="1" latinLnBrk="0" hangingPunct="1">
        <a:defRPr sz="1800" kern="1200">
          <a:solidFill>
            <a:schemeClr val="tx1"/>
          </a:solidFill>
          <a:latin typeface="+mn-lt"/>
          <a:ea typeface="+mn-ea"/>
          <a:cs typeface="+mn-cs"/>
        </a:defRPr>
      </a:lvl5pPr>
      <a:lvl6pPr marL="2285910" algn="l" defTabSz="914365" rtl="0" eaLnBrk="1" latinLnBrk="0" hangingPunct="1">
        <a:defRPr sz="1800" kern="1200">
          <a:solidFill>
            <a:schemeClr val="tx1"/>
          </a:solidFill>
          <a:latin typeface="+mn-lt"/>
          <a:ea typeface="+mn-ea"/>
          <a:cs typeface="+mn-cs"/>
        </a:defRPr>
      </a:lvl6pPr>
      <a:lvl7pPr marL="2743090" algn="l" defTabSz="914365" rtl="0" eaLnBrk="1" latinLnBrk="0" hangingPunct="1">
        <a:defRPr sz="1800" kern="1200">
          <a:solidFill>
            <a:schemeClr val="tx1"/>
          </a:solidFill>
          <a:latin typeface="+mn-lt"/>
          <a:ea typeface="+mn-ea"/>
          <a:cs typeface="+mn-cs"/>
        </a:defRPr>
      </a:lvl7pPr>
      <a:lvl8pPr marL="3200271" algn="l" defTabSz="914365" rtl="0" eaLnBrk="1" latinLnBrk="0" hangingPunct="1">
        <a:defRPr sz="1800" kern="1200">
          <a:solidFill>
            <a:schemeClr val="tx1"/>
          </a:solidFill>
          <a:latin typeface="+mn-lt"/>
          <a:ea typeface="+mn-ea"/>
          <a:cs typeface="+mn-cs"/>
        </a:defRPr>
      </a:lvl8pPr>
      <a:lvl9pPr marL="3657455" algn="l" defTabSz="9143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7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8.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66.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2.png"/><Relationship Id="rId26" Type="http://schemas.openxmlformats.org/officeDocument/2006/relationships/image" Target="../media/image120.png"/><Relationship Id="rId3" Type="http://schemas.openxmlformats.org/officeDocument/2006/relationships/image" Target="../media/image97.svg"/><Relationship Id="rId21" Type="http://schemas.openxmlformats.org/officeDocument/2006/relationships/image" Target="../media/image115.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11.svg"/><Relationship Id="rId25" Type="http://schemas.openxmlformats.org/officeDocument/2006/relationships/image" Target="../media/image119.sv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29" Type="http://schemas.openxmlformats.org/officeDocument/2006/relationships/image" Target="../media/image123.svg"/><Relationship Id="rId1" Type="http://schemas.openxmlformats.org/officeDocument/2006/relationships/slideLayout" Target="../slideLayouts/slideLayout8.xml"/><Relationship Id="rId6" Type="http://schemas.openxmlformats.org/officeDocument/2006/relationships/image" Target="../media/image100.png"/><Relationship Id="rId11" Type="http://schemas.openxmlformats.org/officeDocument/2006/relationships/image" Target="../media/image105.svg"/><Relationship Id="rId24" Type="http://schemas.openxmlformats.org/officeDocument/2006/relationships/image" Target="../media/image118.png"/><Relationship Id="rId5" Type="http://schemas.openxmlformats.org/officeDocument/2006/relationships/image" Target="../media/image99.svg"/><Relationship Id="rId15" Type="http://schemas.openxmlformats.org/officeDocument/2006/relationships/image" Target="../media/image109.svg"/><Relationship Id="rId23" Type="http://schemas.openxmlformats.org/officeDocument/2006/relationships/image" Target="../media/image117.svg"/><Relationship Id="rId28" Type="http://schemas.openxmlformats.org/officeDocument/2006/relationships/image" Target="../media/image122.png"/><Relationship Id="rId10" Type="http://schemas.openxmlformats.org/officeDocument/2006/relationships/image" Target="../media/image104.png"/><Relationship Id="rId19" Type="http://schemas.openxmlformats.org/officeDocument/2006/relationships/image" Target="../media/image113.sv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image" Target="../media/image121.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svg"/><Relationship Id="rId7" Type="http://schemas.openxmlformats.org/officeDocument/2006/relationships/image" Target="../media/image129.svg"/><Relationship Id="rId12" Type="http://schemas.openxmlformats.org/officeDocument/2006/relationships/image" Target="../media/image134.svg"/><Relationship Id="rId2" Type="http://schemas.openxmlformats.org/officeDocument/2006/relationships/image" Target="../media/image124.png"/><Relationship Id="rId1" Type="http://schemas.openxmlformats.org/officeDocument/2006/relationships/slideLayout" Target="../slideLayouts/slideLayout8.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svg"/><Relationship Id="rId10" Type="http://schemas.openxmlformats.org/officeDocument/2006/relationships/image" Target="../media/image132.sv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svg"/></Relationships>
</file>

<file path=ppt/slides/_rels/slide51.xml.rels><?xml version="1.0" encoding="UTF-8" standalone="yes"?>
<Relationships xmlns="http://schemas.openxmlformats.org/package/2006/relationships"><Relationship Id="rId3" Type="http://schemas.openxmlformats.org/officeDocument/2006/relationships/image" Target="../media/image138.svg"/><Relationship Id="rId7" Type="http://schemas.openxmlformats.org/officeDocument/2006/relationships/image" Target="../media/image142.svg"/><Relationship Id="rId2" Type="http://schemas.openxmlformats.org/officeDocument/2006/relationships/image" Target="../media/image137.png"/><Relationship Id="rId1" Type="http://schemas.openxmlformats.org/officeDocument/2006/relationships/slideLayout" Target="../slideLayouts/slideLayout8.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125.svg"/><Relationship Id="rId21" Type="http://schemas.openxmlformats.org/officeDocument/2006/relationships/image" Target="../media/image158.svg"/><Relationship Id="rId7" Type="http://schemas.openxmlformats.org/officeDocument/2006/relationships/image" Target="../media/image144.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image" Target="../media/image124.png"/><Relationship Id="rId16" Type="http://schemas.openxmlformats.org/officeDocument/2006/relationships/image" Target="../media/image153.png"/><Relationship Id="rId20" Type="http://schemas.openxmlformats.org/officeDocument/2006/relationships/image" Target="../media/image157.png"/><Relationship Id="rId1" Type="http://schemas.openxmlformats.org/officeDocument/2006/relationships/slideLayout" Target="../slideLayouts/slideLayout8.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29.sv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128.png"/><Relationship Id="rId9" Type="http://schemas.openxmlformats.org/officeDocument/2006/relationships/image" Target="../media/image146.svg"/><Relationship Id="rId14" Type="http://schemas.openxmlformats.org/officeDocument/2006/relationships/image" Target="../media/image1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8.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1DCACC-FB17-0D09-2A46-028EFC3CBE0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E2FB15-AA54-5310-8036-4C49AE7162F4}"/>
              </a:ext>
            </a:extLst>
          </p:cNvPr>
          <p:cNvSpPr txBox="1"/>
          <p:nvPr/>
        </p:nvSpPr>
        <p:spPr>
          <a:xfrm>
            <a:off x="3429000" y="6392738"/>
            <a:ext cx="152400" cy="492443"/>
          </a:xfrm>
          <a:prstGeom prst="rect">
            <a:avLst/>
          </a:prstGeom>
          <a:noFill/>
        </p:spPr>
        <p:txBody>
          <a:bodyPr wrap="square" lIns="91440" tIns="91440" rIns="91440" bIns="91440" rtlCol="0" anchor="ctr" anchorCtr="1">
            <a:spAutoFit/>
          </a:bodyPr>
          <a:lstStyle/>
          <a:p>
            <a:r>
              <a:rPr lang="en-US" sz="2000">
                <a:solidFill>
                  <a:srgbClr val="D3D16F"/>
                </a:solidFill>
              </a:rPr>
              <a:t>.</a:t>
            </a:r>
          </a:p>
        </p:txBody>
      </p:sp>
      <p:sp>
        <p:nvSpPr>
          <p:cNvPr id="6" name="TextBox 5">
            <a:extLst>
              <a:ext uri="{FF2B5EF4-FFF2-40B4-BE49-F238E27FC236}">
                <a16:creationId xmlns:a16="http://schemas.microsoft.com/office/drawing/2014/main" id="{EDC07FA7-3242-E9C4-5224-27D9B53033B9}"/>
              </a:ext>
            </a:extLst>
          </p:cNvPr>
          <p:cNvSpPr txBox="1"/>
          <p:nvPr/>
        </p:nvSpPr>
        <p:spPr>
          <a:xfrm>
            <a:off x="4524375" y="6392738"/>
            <a:ext cx="152400" cy="492443"/>
          </a:xfrm>
          <a:prstGeom prst="rect">
            <a:avLst/>
          </a:prstGeom>
          <a:noFill/>
        </p:spPr>
        <p:txBody>
          <a:bodyPr wrap="square" lIns="91440" tIns="91440" rIns="91440" bIns="91440" rtlCol="0" anchor="ctr" anchorCtr="1">
            <a:spAutoFit/>
          </a:bodyPr>
          <a:lstStyle/>
          <a:p>
            <a:r>
              <a:rPr lang="en-US" sz="2000">
                <a:solidFill>
                  <a:srgbClr val="D3D16F"/>
                </a:solidFill>
              </a:rPr>
              <a:t>.</a:t>
            </a:r>
          </a:p>
        </p:txBody>
      </p:sp>
      <p:sp>
        <p:nvSpPr>
          <p:cNvPr id="7" name="TextBox 6">
            <a:extLst>
              <a:ext uri="{FF2B5EF4-FFF2-40B4-BE49-F238E27FC236}">
                <a16:creationId xmlns:a16="http://schemas.microsoft.com/office/drawing/2014/main" id="{8AA6CAD5-7DA6-A6EC-6E5C-51E2C043A9D9}"/>
              </a:ext>
            </a:extLst>
          </p:cNvPr>
          <p:cNvSpPr txBox="1"/>
          <p:nvPr/>
        </p:nvSpPr>
        <p:spPr>
          <a:xfrm>
            <a:off x="5410200" y="6383213"/>
            <a:ext cx="152400" cy="492443"/>
          </a:xfrm>
          <a:prstGeom prst="rect">
            <a:avLst/>
          </a:prstGeom>
          <a:noFill/>
        </p:spPr>
        <p:txBody>
          <a:bodyPr wrap="square" lIns="91440" tIns="91440" rIns="91440" bIns="91440" rtlCol="0" anchor="ctr" anchorCtr="1">
            <a:spAutoFit/>
          </a:bodyPr>
          <a:lstStyle/>
          <a:p>
            <a:r>
              <a:rPr lang="en-US" sz="2000">
                <a:solidFill>
                  <a:srgbClr val="D3D16F"/>
                </a:solidFill>
              </a:rPr>
              <a:t>.</a:t>
            </a:r>
          </a:p>
        </p:txBody>
      </p:sp>
      <p:sp>
        <p:nvSpPr>
          <p:cNvPr id="8" name="TextBox 7">
            <a:extLst>
              <a:ext uri="{FF2B5EF4-FFF2-40B4-BE49-F238E27FC236}">
                <a16:creationId xmlns:a16="http://schemas.microsoft.com/office/drawing/2014/main" id="{EB645FFC-F19A-96D0-83A2-220D4F1EC231}"/>
              </a:ext>
            </a:extLst>
          </p:cNvPr>
          <p:cNvSpPr txBox="1"/>
          <p:nvPr/>
        </p:nvSpPr>
        <p:spPr>
          <a:xfrm>
            <a:off x="6229350" y="6383213"/>
            <a:ext cx="152400" cy="492443"/>
          </a:xfrm>
          <a:prstGeom prst="rect">
            <a:avLst/>
          </a:prstGeom>
          <a:noFill/>
        </p:spPr>
        <p:txBody>
          <a:bodyPr wrap="square" lIns="91440" tIns="91440" rIns="91440" bIns="91440" rtlCol="0" anchor="ctr" anchorCtr="1">
            <a:spAutoFit/>
          </a:bodyPr>
          <a:lstStyle/>
          <a:p>
            <a:r>
              <a:rPr lang="en-US" sz="2000">
                <a:solidFill>
                  <a:srgbClr val="D3D16F"/>
                </a:solidFill>
              </a:rPr>
              <a:t>.</a:t>
            </a:r>
          </a:p>
        </p:txBody>
      </p:sp>
      <p:pic>
        <p:nvPicPr>
          <p:cNvPr id="4" name="Picture 3">
            <a:extLst>
              <a:ext uri="{FF2B5EF4-FFF2-40B4-BE49-F238E27FC236}">
                <a16:creationId xmlns:a16="http://schemas.microsoft.com/office/drawing/2014/main" id="{E2957DEC-9695-8F89-8EBF-3808BB8AEF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009" y="702283"/>
            <a:ext cx="6284708" cy="6313372"/>
          </a:xfrm>
          <a:prstGeom prst="rect">
            <a:avLst/>
          </a:prstGeom>
        </p:spPr>
      </p:pic>
      <p:pic>
        <p:nvPicPr>
          <p:cNvPr id="11" name="Picture 10" descr="A green plant growing out of the ground&#10;&#10;AI-generated content may be incorrect.">
            <a:extLst>
              <a:ext uri="{FF2B5EF4-FFF2-40B4-BE49-F238E27FC236}">
                <a16:creationId xmlns:a16="http://schemas.microsoft.com/office/drawing/2014/main" id="{6397A02A-BB59-B2AC-736E-A0EBA14BC3C8}"/>
              </a:ext>
            </a:extLst>
          </p:cNvPr>
          <p:cNvPicPr>
            <a:picLocks noChangeAspect="1"/>
          </p:cNvPicPr>
          <p:nvPr/>
        </p:nvPicPr>
        <p:blipFill>
          <a:blip r:embed="rId4" cstate="email">
            <a:alphaModFix amt="85000"/>
            <a:extLst>
              <a:ext uri="{BEBA8EAE-BF5A-486C-A8C5-ECC9F3942E4B}">
                <a14:imgProps xmlns:a14="http://schemas.microsoft.com/office/drawing/2010/main">
                  <a14:imgLayer r:embed="rId5">
                    <a14:imgEffect>
                      <a14:saturation sat="88000"/>
                    </a14:imgEffect>
                    <a14:imgEffect>
                      <a14:brightnessContrast bright="10000" contrast="-21000"/>
                    </a14:imgEffect>
                  </a14:imgLayer>
                </a14:imgProps>
              </a:ext>
              <a:ext uri="{28A0092B-C50C-407E-A947-70E740481C1C}">
                <a14:useLocalDpi xmlns:a14="http://schemas.microsoft.com/office/drawing/2010/main"/>
              </a:ext>
            </a:extLst>
          </a:blip>
          <a:stretch>
            <a:fillRect/>
          </a:stretch>
        </p:blipFill>
        <p:spPr>
          <a:xfrm>
            <a:off x="4334390" y="5005475"/>
            <a:ext cx="1078664" cy="1266804"/>
          </a:xfrm>
          <a:prstGeom prst="rect">
            <a:avLst/>
          </a:prstGeom>
          <a:effectLst/>
        </p:spPr>
      </p:pic>
      <p:sp>
        <p:nvSpPr>
          <p:cNvPr id="13" name="Rectangle 11">
            <a:extLst>
              <a:ext uri="{FF2B5EF4-FFF2-40B4-BE49-F238E27FC236}">
                <a16:creationId xmlns:a16="http://schemas.microsoft.com/office/drawing/2014/main" id="{F30C2BFA-FF29-EE45-96A1-AEF860C27895}"/>
              </a:ext>
            </a:extLst>
          </p:cNvPr>
          <p:cNvSpPr>
            <a:spLocks noGrp="1" noChangeArrowheads="1"/>
          </p:cNvSpPr>
          <p:nvPr>
            <p:ph type="title"/>
          </p:nvPr>
        </p:nvSpPr>
        <p:spPr>
          <a:xfrm>
            <a:off x="3972658" y="700177"/>
            <a:ext cx="5165908" cy="1259097"/>
          </a:xfrm>
        </p:spPr>
        <p:txBody>
          <a:bodyPr/>
          <a:lstStyle/>
          <a:p>
            <a:r>
              <a:rPr lang="en-US" sz="2400">
                <a:latin typeface="Arial"/>
                <a:cs typeface="Arial"/>
              </a:rPr>
              <a:t>Welcome to New York-New Jersey Trail Conference!</a:t>
            </a:r>
          </a:p>
        </p:txBody>
      </p:sp>
      <p:pic>
        <p:nvPicPr>
          <p:cNvPr id="2" name="Picture 1">
            <a:extLst>
              <a:ext uri="{FF2B5EF4-FFF2-40B4-BE49-F238E27FC236}">
                <a16:creationId xmlns:a16="http://schemas.microsoft.com/office/drawing/2014/main" id="{B6C7FEBD-1719-1DE1-4E0C-2171C24D7F5D}"/>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0" b="99862" l="0" r="100000"/>
                    </a14:imgEffect>
                  </a14:imgLayer>
                </a14:imgProps>
              </a:ext>
              <a:ext uri="{28A0092B-C50C-407E-A947-70E740481C1C}">
                <a14:useLocalDpi xmlns:a14="http://schemas.microsoft.com/office/drawing/2010/main"/>
              </a:ext>
            </a:extLst>
          </a:blip>
          <a:srcRect/>
          <a:stretch/>
        </p:blipFill>
        <p:spPr>
          <a:xfrm>
            <a:off x="5485683" y="2242633"/>
            <a:ext cx="3353758" cy="3594959"/>
          </a:xfrm>
          <a:prstGeom prst="rect">
            <a:avLst/>
          </a:prstGeom>
        </p:spPr>
      </p:pic>
    </p:spTree>
    <p:extLst>
      <p:ext uri="{BB962C8B-B14F-4D97-AF65-F5344CB8AC3E}">
        <p14:creationId xmlns:p14="http://schemas.microsoft.com/office/powerpoint/2010/main" val="3306005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trees with green grass&#10;&#10;AI-generated content may be incorrect.">
            <a:extLst>
              <a:ext uri="{FF2B5EF4-FFF2-40B4-BE49-F238E27FC236}">
                <a16:creationId xmlns:a16="http://schemas.microsoft.com/office/drawing/2014/main" id="{3983AA49-7C8B-2EA8-5FC8-2C011A42A6E9}"/>
              </a:ext>
            </a:extLst>
          </p:cNvPr>
          <p:cNvPicPr>
            <a:picLocks noGrp="1" noChangeAspect="1"/>
          </p:cNvPicPr>
          <p:nvPr>
            <p:ph idx="1"/>
          </p:nvPr>
        </p:nvPicPr>
        <p:blipFill>
          <a:blip r:embed="rId2"/>
          <a:srcRect/>
          <a:stretch/>
        </p:blipFill>
        <p:spPr>
          <a:xfrm>
            <a:off x="20" y="10"/>
            <a:ext cx="9143980" cy="6857990"/>
          </a:xfrm>
          <a:noFill/>
        </p:spPr>
      </p:pic>
    </p:spTree>
    <p:extLst>
      <p:ext uri="{BB962C8B-B14F-4D97-AF65-F5344CB8AC3E}">
        <p14:creationId xmlns:p14="http://schemas.microsoft.com/office/powerpoint/2010/main" val="2120675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38" y="1143000"/>
            <a:ext cx="9149862" cy="533400"/>
          </a:xfrm>
        </p:spPr>
        <p:txBody>
          <a:bodyPr/>
          <a:lstStyle/>
          <a:p>
            <a:r>
              <a:rPr lang="en-US" sz="3200"/>
              <a:t>Invasive Species Management in </a:t>
            </a:r>
            <a:br>
              <a:rPr lang="en-US" sz="3200"/>
            </a:br>
            <a:r>
              <a:rPr lang="en-US" sz="3200"/>
              <a:t>Lower Hudson Is Complex- Lots to Deal With!</a:t>
            </a:r>
          </a:p>
        </p:txBody>
      </p:sp>
      <p:sp>
        <p:nvSpPr>
          <p:cNvPr id="3" name="Content Placeholder 2"/>
          <p:cNvSpPr>
            <a:spLocks noGrp="1"/>
          </p:cNvSpPr>
          <p:nvPr>
            <p:ph idx="1"/>
          </p:nvPr>
        </p:nvSpPr>
        <p:spPr>
          <a:xfrm>
            <a:off x="152400" y="2133600"/>
            <a:ext cx="4572000" cy="4114800"/>
          </a:xfrm>
        </p:spPr>
        <p:txBody>
          <a:bodyPr/>
          <a:lstStyle/>
          <a:p>
            <a:r>
              <a:rPr lang="en-US"/>
              <a:t>Major ports of entry</a:t>
            </a:r>
          </a:p>
          <a:p>
            <a:r>
              <a:rPr lang="en-US"/>
              <a:t>Hundreds of species of invasive plants brought through in ornamental trade</a:t>
            </a:r>
          </a:p>
          <a:p>
            <a:r>
              <a:rPr lang="en-US"/>
              <a:t>Many of our forested areas, especially highly trafficked areas, are overrun </a:t>
            </a:r>
          </a:p>
          <a:p>
            <a:r>
              <a:rPr lang="en-US"/>
              <a:t>Many invasive plants have look-alike species that are hard to distinguish between</a:t>
            </a:r>
          </a:p>
          <a:p>
            <a:r>
              <a:rPr lang="en-US"/>
              <a:t>Forest pests and pathogens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7800" y="4267200"/>
            <a:ext cx="3251200" cy="24384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2057400"/>
            <a:ext cx="4072467" cy="2290763"/>
          </a:xfrm>
          <a:prstGeom prst="rect">
            <a:avLst/>
          </a:prstGeom>
        </p:spPr>
      </p:pic>
    </p:spTree>
    <p:extLst>
      <p:ext uri="{BB962C8B-B14F-4D97-AF65-F5344CB8AC3E}">
        <p14:creationId xmlns:p14="http://schemas.microsoft.com/office/powerpoint/2010/main" val="295494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2" y="304800"/>
            <a:ext cx="9149862" cy="533400"/>
          </a:xfrm>
        </p:spPr>
        <p:txBody>
          <a:bodyPr/>
          <a:lstStyle/>
          <a:p>
            <a:r>
              <a:rPr lang="en-US">
                <a:solidFill>
                  <a:srgbClr val="000000"/>
                </a:solidFill>
                <a:latin typeface="+mj-lt"/>
              </a:rPr>
              <a:t>Why are natives so important?</a:t>
            </a:r>
          </a:p>
        </p:txBody>
      </p:sp>
      <p:sp>
        <p:nvSpPr>
          <p:cNvPr id="3" name="Content Placeholder 2"/>
          <p:cNvSpPr>
            <a:spLocks noGrp="1"/>
          </p:cNvSpPr>
          <p:nvPr>
            <p:ph idx="1"/>
          </p:nvPr>
        </p:nvSpPr>
        <p:spPr/>
        <p:txBody>
          <a:bodyPr/>
          <a:lstStyle/>
          <a:p>
            <a:r>
              <a:rPr lang="en-US" b="1" u="sng">
                <a:latin typeface="+mn-lt"/>
              </a:rPr>
              <a:t>Native plants support more diverse wildlife</a:t>
            </a:r>
          </a:p>
          <a:p>
            <a:r>
              <a:rPr lang="en-US">
                <a:latin typeface="+mn-lt"/>
              </a:rPr>
              <a:t>Most species of native insects (including butterflies) are </a:t>
            </a:r>
            <a:r>
              <a:rPr lang="en-US" u="sng">
                <a:latin typeface="+mn-lt"/>
              </a:rPr>
              <a:t>adapted to eat native plants</a:t>
            </a:r>
            <a:r>
              <a:rPr lang="en-US">
                <a:latin typeface="+mn-lt"/>
              </a:rPr>
              <a:t>.</a:t>
            </a:r>
          </a:p>
          <a:p>
            <a:pPr lvl="1"/>
            <a:r>
              <a:rPr lang="en-US" sz="2400">
                <a:latin typeface="+mn-lt"/>
              </a:rPr>
              <a:t>The majority of plant-eating insects are </a:t>
            </a:r>
            <a:r>
              <a:rPr lang="en-US" sz="2400" u="sng">
                <a:latin typeface="+mn-lt"/>
              </a:rPr>
              <a:t>specialized</a:t>
            </a:r>
            <a:r>
              <a:rPr lang="en-US" sz="2400">
                <a:latin typeface="+mn-lt"/>
              </a:rPr>
              <a:t> to 3 or fewer species of plants</a:t>
            </a:r>
          </a:p>
          <a:p>
            <a:pPr lvl="1"/>
            <a:r>
              <a:rPr lang="en-US" sz="2400">
                <a:latin typeface="+mn-lt"/>
              </a:rPr>
              <a:t>E.g. Monarch butterfly caterpillars only eat milkweeds</a:t>
            </a:r>
          </a:p>
          <a:p>
            <a:pPr marL="0" indent="0">
              <a:buNone/>
            </a:pPr>
            <a:endParaRPr lang="en-US"/>
          </a:p>
          <a:p>
            <a:endParaRPr lang="en-U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13686" y="4581152"/>
            <a:ext cx="4191000" cy="137171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8402" y="4648143"/>
            <a:ext cx="1316391" cy="1600319"/>
          </a:xfrm>
          <a:prstGeom prst="rect">
            <a:avLst/>
          </a:prstGeom>
        </p:spPr>
      </p:pic>
    </p:spTree>
    <p:extLst>
      <p:ext uri="{BB962C8B-B14F-4D97-AF65-F5344CB8AC3E}">
        <p14:creationId xmlns:p14="http://schemas.microsoft.com/office/powerpoint/2010/main" val="119093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94383"/>
            <a:ext cx="6585552" cy="3608522"/>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479" y="113308"/>
            <a:ext cx="9144000" cy="3303984"/>
          </a:xfrm>
          <a:prstGeom prst="rect">
            <a:avLst/>
          </a:prstGeom>
        </p:spPr>
      </p:pic>
      <p:sp>
        <p:nvSpPr>
          <p:cNvPr id="4" name="TextBox 3"/>
          <p:cNvSpPr txBox="1"/>
          <p:nvPr/>
        </p:nvSpPr>
        <p:spPr>
          <a:xfrm>
            <a:off x="4819643" y="6446125"/>
            <a:ext cx="4246197" cy="369332"/>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en-US" sz="1800" i="1">
                <a:solidFill>
                  <a:prstClr val="black"/>
                </a:solidFill>
                <a:latin typeface="Arial"/>
                <a:ea typeface="ＭＳ Ｐゴシック"/>
              </a:rPr>
              <a:t>Photos courtesy </a:t>
            </a:r>
            <a:r>
              <a:rPr lang="en-US" sz="1800" i="1" err="1">
                <a:solidFill>
                  <a:prstClr val="black"/>
                </a:solidFill>
                <a:latin typeface="Arial"/>
                <a:ea typeface="ＭＳ Ｐゴシック"/>
              </a:rPr>
              <a:t>savvygardening.com</a:t>
            </a:r>
            <a:endParaRPr lang="en-US" sz="1800" i="1">
              <a:solidFill>
                <a:prstClr val="black"/>
              </a:solidFill>
              <a:latin typeface="Arial"/>
              <a:ea typeface="ＭＳ Ｐゴシック"/>
            </a:endParaRPr>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l="9054" r="12321"/>
          <a:stretch/>
        </p:blipFill>
        <p:spPr>
          <a:xfrm>
            <a:off x="4997880" y="3556186"/>
            <a:ext cx="4071694" cy="2654456"/>
          </a:xfrm>
          <a:prstGeom prst="rect">
            <a:avLst/>
          </a:prstGeom>
        </p:spPr>
      </p:pic>
    </p:spTree>
    <p:extLst>
      <p:ext uri="{BB962C8B-B14F-4D97-AF65-F5344CB8AC3E}">
        <p14:creationId xmlns:p14="http://schemas.microsoft.com/office/powerpoint/2010/main" val="129431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83" y="308886"/>
            <a:ext cx="4744480" cy="3166425"/>
          </a:xfrm>
          <a:prstGeom prst="rect">
            <a:avLst/>
          </a:prstGeom>
        </p:spPr>
      </p:pic>
      <p:pic>
        <p:nvPicPr>
          <p:cNvPr id="3" name="Picture 2"/>
          <p:cNvPicPr>
            <a:picLocks noChangeAspect="1"/>
          </p:cNvPicPr>
          <p:nvPr/>
        </p:nvPicPr>
        <p:blipFill>
          <a:blip r:embed="rId3"/>
          <a:stretch>
            <a:fillRect/>
          </a:stretch>
        </p:blipFill>
        <p:spPr>
          <a:xfrm>
            <a:off x="4768818" y="308885"/>
            <a:ext cx="4375213" cy="2919979"/>
          </a:xfrm>
          <a:prstGeom prst="rect">
            <a:avLst/>
          </a:prstGeom>
        </p:spPr>
      </p:pic>
      <p:pic>
        <p:nvPicPr>
          <p:cNvPr id="4" name="Picture 3"/>
          <p:cNvPicPr>
            <a:picLocks noChangeAspect="1"/>
          </p:cNvPicPr>
          <p:nvPr/>
        </p:nvPicPr>
        <p:blipFill>
          <a:blip r:embed="rId4"/>
          <a:stretch>
            <a:fillRect/>
          </a:stretch>
        </p:blipFill>
        <p:spPr>
          <a:xfrm>
            <a:off x="2159566" y="3228862"/>
            <a:ext cx="5437796" cy="3629138"/>
          </a:xfrm>
          <a:prstGeom prst="rect">
            <a:avLst/>
          </a:prstGeom>
        </p:spPr>
      </p:pic>
      <p:sp>
        <p:nvSpPr>
          <p:cNvPr id="5" name="TextBox 4"/>
          <p:cNvSpPr txBox="1"/>
          <p:nvPr/>
        </p:nvSpPr>
        <p:spPr>
          <a:xfrm>
            <a:off x="4624264" y="6426587"/>
            <a:ext cx="4519737" cy="369332"/>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en-US" sz="1800" i="1">
                <a:solidFill>
                  <a:prstClr val="black"/>
                </a:solidFill>
                <a:latin typeface="Arial"/>
                <a:ea typeface="ＭＳ Ｐゴシック"/>
              </a:rPr>
              <a:t>Photos courtesy </a:t>
            </a:r>
            <a:r>
              <a:rPr lang="en-US" sz="1800" i="1" err="1">
                <a:solidFill>
                  <a:prstClr val="black"/>
                </a:solidFill>
                <a:latin typeface="Arial"/>
                <a:ea typeface="ＭＳ Ｐゴシック"/>
              </a:rPr>
              <a:t>monarchjointventure.org</a:t>
            </a:r>
            <a:endParaRPr lang="en-US" sz="1800" i="1">
              <a:solidFill>
                <a:prstClr val="black"/>
              </a:solidFill>
              <a:latin typeface="Arial"/>
              <a:ea typeface="ＭＳ Ｐゴシック"/>
            </a:endParaRPr>
          </a:p>
        </p:txBody>
      </p:sp>
    </p:spTree>
    <p:extLst>
      <p:ext uri="{BB962C8B-B14F-4D97-AF65-F5344CB8AC3E}">
        <p14:creationId xmlns:p14="http://schemas.microsoft.com/office/powerpoint/2010/main" val="47787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F90473-54D5-4BC7-9C3D-4D4355CD3222}"/>
              </a:ext>
            </a:extLst>
          </p:cNvPr>
          <p:cNvSpPr>
            <a:spLocks noGrp="1"/>
          </p:cNvSpPr>
          <p:nvPr>
            <p:ph idx="1"/>
          </p:nvPr>
        </p:nvSpPr>
        <p:spPr>
          <a:xfrm>
            <a:off x="242782" y="927941"/>
            <a:ext cx="3380268" cy="6050889"/>
          </a:xfrm>
        </p:spPr>
        <p:txBody>
          <a:bodyPr>
            <a:normAutofit/>
          </a:bodyPr>
          <a:lstStyle/>
          <a:p>
            <a:r>
              <a:rPr lang="en-US"/>
              <a:t>With the loss of native plants, the number of insects in the environment is declining globally</a:t>
            </a:r>
          </a:p>
          <a:p>
            <a:pPr lvl="1"/>
            <a:r>
              <a:rPr lang="en-US"/>
              <a:t>Insect populations have declined by 75% over the last 3 decades</a:t>
            </a:r>
          </a:p>
          <a:p>
            <a:r>
              <a:rPr lang="en-US" b="1" u="sng"/>
              <a:t>Insects serve as food for many other animals (including birds)</a:t>
            </a:r>
          </a:p>
          <a:p>
            <a:pPr lvl="1"/>
            <a:endParaRPr lang="en-US"/>
          </a:p>
          <a:p>
            <a:endParaRPr lang="en-US"/>
          </a:p>
        </p:txBody>
      </p:sp>
      <p:sp>
        <p:nvSpPr>
          <p:cNvPr id="4" name="TextBox 3">
            <a:extLst>
              <a:ext uri="{FF2B5EF4-FFF2-40B4-BE49-F238E27FC236}">
                <a16:creationId xmlns:a16="http://schemas.microsoft.com/office/drawing/2014/main" id="{B72D7515-0211-47D1-8FEE-93997D7DC1D2}"/>
              </a:ext>
            </a:extLst>
          </p:cNvPr>
          <p:cNvSpPr txBox="1"/>
          <p:nvPr/>
        </p:nvSpPr>
        <p:spPr>
          <a:xfrm>
            <a:off x="5638800" y="6488668"/>
            <a:ext cx="3505200" cy="369332"/>
          </a:xfrm>
          <a:prstGeom prst="rect">
            <a:avLst/>
          </a:prstGeom>
          <a:noFill/>
        </p:spPr>
        <p:txBody>
          <a:bodyPr wrap="square" rtlCol="0">
            <a:spAutoFit/>
          </a:bodyPr>
          <a:lstStyle/>
          <a:p>
            <a:pPr defTabSz="457200" eaLnBrk="1" fontAlgn="auto" hangingPunct="1">
              <a:spcBef>
                <a:spcPts val="0"/>
              </a:spcBef>
              <a:spcAft>
                <a:spcPts val="0"/>
              </a:spcAft>
            </a:pPr>
            <a:r>
              <a:rPr lang="en-US" sz="1800">
                <a:solidFill>
                  <a:prstClr val="black"/>
                </a:solidFill>
                <a:latin typeface="Arial"/>
                <a:ea typeface="ＭＳ Ｐゴシック"/>
              </a:rPr>
              <a:t>Hallman et al, 2017, PLOS One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927998"/>
            <a:ext cx="5128764" cy="355166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3495" y="5076093"/>
            <a:ext cx="5094623" cy="103736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6212" y="5076032"/>
            <a:ext cx="995525" cy="1210246"/>
          </a:xfrm>
          <a:prstGeom prst="rect">
            <a:avLst/>
          </a:prstGeom>
        </p:spPr>
      </p:pic>
      <p:sp>
        <p:nvSpPr>
          <p:cNvPr id="7" name="TextBox 6">
            <a:extLst>
              <a:ext uri="{FF2B5EF4-FFF2-40B4-BE49-F238E27FC236}">
                <a16:creationId xmlns:a16="http://schemas.microsoft.com/office/drawing/2014/main" id="{B72D7515-0211-47D1-8FEE-93997D7DC1D2}"/>
              </a:ext>
            </a:extLst>
          </p:cNvPr>
          <p:cNvSpPr txBox="1"/>
          <p:nvPr/>
        </p:nvSpPr>
        <p:spPr>
          <a:xfrm>
            <a:off x="5399014" y="4479605"/>
            <a:ext cx="3505200" cy="369332"/>
          </a:xfrm>
          <a:prstGeom prst="rect">
            <a:avLst/>
          </a:prstGeom>
          <a:noFill/>
        </p:spPr>
        <p:txBody>
          <a:bodyPr wrap="square" rtlCol="0">
            <a:spAutoFit/>
          </a:bodyPr>
          <a:lstStyle/>
          <a:p>
            <a:pPr defTabSz="457200" eaLnBrk="1" fontAlgn="auto" hangingPunct="1">
              <a:spcBef>
                <a:spcPts val="0"/>
              </a:spcBef>
              <a:spcAft>
                <a:spcPts val="0"/>
              </a:spcAft>
            </a:pPr>
            <a:r>
              <a:rPr lang="en-US" sz="1800">
                <a:solidFill>
                  <a:prstClr val="black"/>
                </a:solidFill>
                <a:latin typeface="Arial"/>
                <a:ea typeface="ＭＳ Ｐゴシック"/>
              </a:rPr>
              <a:t>Photo credit: 360.yale.edu</a:t>
            </a:r>
          </a:p>
        </p:txBody>
      </p:sp>
      <p:sp>
        <p:nvSpPr>
          <p:cNvPr id="8" name="Title 1"/>
          <p:cNvSpPr>
            <a:spLocks noGrp="1"/>
          </p:cNvSpPr>
          <p:nvPr>
            <p:ph type="title"/>
          </p:nvPr>
        </p:nvSpPr>
        <p:spPr>
          <a:xfrm>
            <a:off x="-18676" y="-228600"/>
            <a:ext cx="8686800" cy="1143000"/>
          </a:xfrm>
          <a:noFill/>
        </p:spPr>
        <p:txBody>
          <a:bodyPr/>
          <a:lstStyle/>
          <a:p>
            <a:r>
              <a:rPr lang="en-US">
                <a:solidFill>
                  <a:srgbClr val="000000"/>
                </a:solidFill>
              </a:rPr>
              <a:t>Cascading effects on food web</a:t>
            </a:r>
            <a:r>
              <a:rPr lang="mr-IN">
                <a:solidFill>
                  <a:srgbClr val="000000"/>
                </a:solidFill>
              </a:rPr>
              <a:t>…</a:t>
            </a:r>
            <a:r>
              <a:rPr lang="en-US">
                <a:solidFill>
                  <a:srgbClr val="000000"/>
                </a:solidFill>
              </a:rPr>
              <a:t>.</a:t>
            </a:r>
          </a:p>
        </p:txBody>
      </p:sp>
    </p:spTree>
    <p:extLst>
      <p:ext uri="{BB962C8B-B14F-4D97-AF65-F5344CB8AC3E}">
        <p14:creationId xmlns:p14="http://schemas.microsoft.com/office/powerpoint/2010/main" val="206455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Invasive plant impact on birds</a:t>
            </a:r>
          </a:p>
        </p:txBody>
      </p:sp>
      <p:sp>
        <p:nvSpPr>
          <p:cNvPr id="3" name="Content Placeholder 2"/>
          <p:cNvSpPr>
            <a:spLocks noGrp="1"/>
          </p:cNvSpPr>
          <p:nvPr>
            <p:ph idx="1"/>
          </p:nvPr>
        </p:nvSpPr>
        <p:spPr>
          <a:xfrm>
            <a:off x="381000" y="1524000"/>
            <a:ext cx="4419600" cy="4572000"/>
          </a:xfrm>
        </p:spPr>
        <p:txBody>
          <a:bodyPr/>
          <a:lstStyle/>
          <a:p>
            <a:r>
              <a:rPr lang="en-US"/>
              <a:t>96% of terrestrial bird species focus on caterpillars when rearing young </a:t>
            </a:r>
          </a:p>
          <a:p>
            <a:r>
              <a:rPr lang="en-US"/>
              <a:t>Caterpillars are healthy-carotenoids, proteins, fats</a:t>
            </a:r>
          </a:p>
          <a:p>
            <a:r>
              <a:rPr lang="en-US"/>
              <a:t>Chickadees- 300-500 caterpillars/day to young before fledged</a:t>
            </a:r>
          </a:p>
          <a:p>
            <a:r>
              <a:rPr lang="en-US"/>
              <a:t>Native hedgerows produce 22x’s more caterpillars and 10x’s more species than invasive hedgerows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1676406"/>
            <a:ext cx="3938706" cy="3873189"/>
          </a:xfrm>
          <a:prstGeom prst="rect">
            <a:avLst/>
          </a:prstGeom>
        </p:spPr>
      </p:pic>
    </p:spTree>
    <p:extLst>
      <p:ext uri="{BB962C8B-B14F-4D97-AF65-F5344CB8AC3E}">
        <p14:creationId xmlns:p14="http://schemas.microsoft.com/office/powerpoint/2010/main" val="1514531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Invasive plant impact on birds</a:t>
            </a:r>
          </a:p>
        </p:txBody>
      </p:sp>
      <p:sp>
        <p:nvSpPr>
          <p:cNvPr id="3" name="Content Placeholder 2"/>
          <p:cNvSpPr>
            <a:spLocks noGrp="1"/>
          </p:cNvSpPr>
          <p:nvPr>
            <p:ph idx="1"/>
          </p:nvPr>
        </p:nvSpPr>
        <p:spPr>
          <a:xfrm>
            <a:off x="304800" y="1676400"/>
            <a:ext cx="3429000" cy="4572000"/>
          </a:xfrm>
        </p:spPr>
        <p:txBody>
          <a:bodyPr/>
          <a:lstStyle/>
          <a:p>
            <a:r>
              <a:rPr lang="en-US"/>
              <a:t>Not all berries are created equal</a:t>
            </a:r>
          </a:p>
          <a:p>
            <a:r>
              <a:rPr lang="en-US"/>
              <a:t>Birds co-evolve with native plants</a:t>
            </a:r>
          </a:p>
          <a:p>
            <a:pPr lvl="1"/>
            <a:r>
              <a:rPr lang="en-US"/>
              <a:t>High sugar berries in summer</a:t>
            </a:r>
          </a:p>
          <a:p>
            <a:pPr lvl="1"/>
            <a:r>
              <a:rPr lang="en-US"/>
              <a:t>High fat berries in winter</a:t>
            </a:r>
          </a:p>
          <a:p>
            <a:r>
              <a:rPr lang="en-US"/>
              <a:t>Native berries produce much better nutritional needs to survive winter</a:t>
            </a:r>
          </a:p>
          <a:p>
            <a:endParaRPr lang="en-US"/>
          </a:p>
        </p:txBody>
      </p:sp>
      <p:sp>
        <p:nvSpPr>
          <p:cNvPr id="5" name="TextBox 4"/>
          <p:cNvSpPr txBox="1"/>
          <p:nvPr/>
        </p:nvSpPr>
        <p:spPr>
          <a:xfrm>
            <a:off x="5837505" y="3346559"/>
            <a:ext cx="184666" cy="461665"/>
          </a:xfrm>
          <a:prstGeom prst="rect">
            <a:avLst/>
          </a:prstGeom>
          <a:noFill/>
        </p:spPr>
        <p:txBody>
          <a:bodyPr wrap="none" rtlCol="0">
            <a:spAutoFit/>
          </a:bodyPr>
          <a:lstStyle/>
          <a:p>
            <a:endParaRPr lang="en-US">
              <a:solidFill>
                <a:prstClr val="black"/>
              </a:solidFill>
            </a:endParaRPr>
          </a:p>
        </p:txBody>
      </p:sp>
      <p:pic>
        <p:nvPicPr>
          <p:cNvPr id="7" name="Picture 6"/>
          <p:cNvPicPr>
            <a:picLocks noChangeAspect="1"/>
          </p:cNvPicPr>
          <p:nvPr/>
        </p:nvPicPr>
        <p:blipFill>
          <a:blip r:embed="rId2"/>
          <a:stretch>
            <a:fillRect/>
          </a:stretch>
        </p:blipFill>
        <p:spPr>
          <a:xfrm>
            <a:off x="4419601" y="1981200"/>
            <a:ext cx="4292600" cy="3606800"/>
          </a:xfrm>
          <a:prstGeom prst="rect">
            <a:avLst/>
          </a:prstGeom>
        </p:spPr>
      </p:pic>
      <p:sp>
        <p:nvSpPr>
          <p:cNvPr id="8" name="Title 1"/>
          <p:cNvSpPr txBox="1">
            <a:spLocks/>
          </p:cNvSpPr>
          <p:nvPr/>
        </p:nvSpPr>
        <p:spPr bwMode="auto">
          <a:xfrm>
            <a:off x="1219200" y="1752600"/>
            <a:ext cx="7369433" cy="2514600"/>
          </a:xfrm>
          <a:prstGeom prst="rect">
            <a:avLst/>
          </a:prstGeom>
          <a:solidFill>
            <a:schemeClr val="bg2">
              <a:lumMod val="75000"/>
            </a:schemeClr>
          </a:solidFill>
          <a:ln>
            <a:noFill/>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rgbClr val="0A6C39"/>
                </a:solidFill>
                <a:latin typeface="Arial" panose="020B0604020202020204" pitchFamily="34" charset="0"/>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1" charset="-128"/>
              </a:defRPr>
            </a:lvl2pPr>
            <a:lvl3pPr algn="ctr" rtl="0" eaLnBrk="1" fontAlgn="base" hangingPunct="1">
              <a:spcBef>
                <a:spcPct val="0"/>
              </a:spcBef>
              <a:spcAft>
                <a:spcPct val="0"/>
              </a:spcAft>
              <a:defRPr sz="4400">
                <a:solidFill>
                  <a:schemeClr val="tx2"/>
                </a:solidFill>
                <a:latin typeface="Arial" charset="0"/>
                <a:ea typeface="ＭＳ Ｐゴシック" pitchFamily="1" charset="-128"/>
              </a:defRPr>
            </a:lvl3pPr>
            <a:lvl4pPr algn="ctr" rtl="0" eaLnBrk="1" fontAlgn="base" hangingPunct="1">
              <a:spcBef>
                <a:spcPct val="0"/>
              </a:spcBef>
              <a:spcAft>
                <a:spcPct val="0"/>
              </a:spcAft>
              <a:defRPr sz="4400">
                <a:solidFill>
                  <a:schemeClr val="tx2"/>
                </a:solidFill>
                <a:latin typeface="Arial" charset="0"/>
                <a:ea typeface="ＭＳ Ｐゴシック" pitchFamily="1" charset="-128"/>
              </a:defRPr>
            </a:lvl4pPr>
            <a:lvl5pPr algn="ctr" rtl="0" eaLnBrk="1" fontAlgn="base" hangingPunct="1">
              <a:spcBef>
                <a:spcPct val="0"/>
              </a:spcBef>
              <a:spcAft>
                <a:spcPct val="0"/>
              </a:spcAft>
              <a:defRPr sz="4400">
                <a:solidFill>
                  <a:schemeClr val="tx2"/>
                </a:solidFill>
                <a:latin typeface="Arial" charset="0"/>
                <a:ea typeface="ＭＳ Ｐゴシック" pitchFamily="1"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a:lstStyle>
          <a:p>
            <a:pPr defTabSz="457200"/>
            <a:r>
              <a:rPr lang="en-US" sz="4000">
                <a:ea typeface="ＭＳ Ｐゴシック"/>
              </a:rPr>
              <a:t>So what does it all mean?</a:t>
            </a:r>
          </a:p>
          <a:p>
            <a:pPr defTabSz="457200"/>
            <a:r>
              <a:rPr lang="en-US" sz="4000">
                <a:ea typeface="ＭＳ Ｐゴシック"/>
              </a:rPr>
              <a:t>What’s the overall goal?</a:t>
            </a:r>
            <a:br>
              <a:rPr lang="en-US" sz="4000">
                <a:ea typeface="ＭＳ Ｐゴシック"/>
              </a:rPr>
            </a:br>
            <a:endParaRPr lang="en-US" sz="4000">
              <a:ea typeface="ＭＳ Ｐゴシック"/>
            </a:endParaRPr>
          </a:p>
        </p:txBody>
      </p:sp>
    </p:spTree>
    <p:extLst>
      <p:ext uri="{BB962C8B-B14F-4D97-AF65-F5344CB8AC3E}">
        <p14:creationId xmlns:p14="http://schemas.microsoft.com/office/powerpoint/2010/main" val="6479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9149862" cy="533400"/>
          </a:xfrm>
        </p:spPr>
        <p:txBody>
          <a:bodyPr/>
          <a:lstStyle/>
          <a:p>
            <a:r>
              <a:rPr lang="en-US" sz="2800"/>
              <a:t>Invasive species need to be addressed </a:t>
            </a:r>
            <a:br>
              <a:rPr lang="en-US" sz="2800"/>
            </a:br>
            <a:r>
              <a:rPr lang="en-US" sz="2800"/>
              <a:t>and organized on a landscape scale</a:t>
            </a:r>
          </a:p>
        </p:txBody>
      </p:sp>
      <p:sp>
        <p:nvSpPr>
          <p:cNvPr id="3" name="Content Placeholder 2"/>
          <p:cNvSpPr>
            <a:spLocks noGrp="1"/>
          </p:cNvSpPr>
          <p:nvPr>
            <p:ph idx="1"/>
          </p:nvPr>
        </p:nvSpPr>
        <p:spPr>
          <a:xfrm>
            <a:off x="25400" y="1905000"/>
            <a:ext cx="3962400" cy="3810000"/>
          </a:xfrm>
        </p:spPr>
        <p:txBody>
          <a:bodyPr/>
          <a:lstStyle/>
          <a:p>
            <a:r>
              <a:rPr lang="en-US" sz="2300"/>
              <a:t>Visitors to parks and trails love the nature experience</a:t>
            </a:r>
          </a:p>
          <a:p>
            <a:r>
              <a:rPr lang="en-US" sz="2300"/>
              <a:t>Trails and vistas were being swallowed</a:t>
            </a:r>
          </a:p>
          <a:p>
            <a:pPr lvl="1"/>
            <a:r>
              <a:rPr lang="en-US" sz="1900"/>
              <a:t>Ecological threats: pests and plants</a:t>
            </a:r>
          </a:p>
          <a:p>
            <a:r>
              <a:rPr lang="en-US" sz="2300"/>
              <a:t>Threats beyond standard trail maintenance</a:t>
            </a:r>
          </a:p>
          <a:p>
            <a:r>
              <a:rPr lang="en-US" sz="2300"/>
              <a:t>Required a coordinated approach at a regional and community-based level    </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38600" y="4724400"/>
            <a:ext cx="2364626" cy="1676400"/>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t="-6606" r="-1865"/>
          <a:stretch/>
        </p:blipFill>
        <p:spPr>
          <a:xfrm>
            <a:off x="6629400" y="4648200"/>
            <a:ext cx="2311400" cy="1639570"/>
          </a:xfrm>
          <a:prstGeom prst="rect">
            <a:avLst/>
          </a:prstGeom>
        </p:spPr>
      </p:pic>
      <p:sp>
        <p:nvSpPr>
          <p:cNvPr id="9" name="Down Arrow 8"/>
          <p:cNvSpPr/>
          <p:nvPr/>
        </p:nvSpPr>
        <p:spPr bwMode="auto">
          <a:xfrm>
            <a:off x="4876800" y="4343400"/>
            <a:ext cx="386080" cy="54694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endParaRPr lang="en-US"/>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200" y="1905000"/>
            <a:ext cx="4191000" cy="2463959"/>
          </a:xfrm>
          <a:prstGeom prst="rect">
            <a:avLst/>
          </a:prstGeom>
        </p:spPr>
      </p:pic>
      <p:sp>
        <p:nvSpPr>
          <p:cNvPr id="5" name="Down Arrow 4"/>
          <p:cNvSpPr/>
          <p:nvPr/>
        </p:nvSpPr>
        <p:spPr bwMode="auto">
          <a:xfrm>
            <a:off x="7620000" y="4343400"/>
            <a:ext cx="386080" cy="54694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endParaRPr lang="en-US"/>
          </a:p>
        </p:txBody>
      </p:sp>
    </p:spTree>
    <p:extLst>
      <p:ext uri="{BB962C8B-B14F-4D97-AF65-F5344CB8AC3E}">
        <p14:creationId xmlns:p14="http://schemas.microsoft.com/office/powerpoint/2010/main" val="4110013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46736"/>
            <a:ext cx="9149862" cy="533400"/>
          </a:xfrm>
        </p:spPr>
        <p:txBody>
          <a:bodyPr/>
          <a:lstStyle/>
          <a:p>
            <a:r>
              <a:rPr lang="en-US"/>
              <a:t>What is a PRISM?</a:t>
            </a:r>
          </a:p>
        </p:txBody>
      </p:sp>
      <p:sp>
        <p:nvSpPr>
          <p:cNvPr id="3" name="Content Placeholder 2"/>
          <p:cNvSpPr>
            <a:spLocks noGrp="1"/>
          </p:cNvSpPr>
          <p:nvPr>
            <p:ph idx="1"/>
          </p:nvPr>
        </p:nvSpPr>
        <p:spPr>
          <a:xfrm>
            <a:off x="389522" y="1858148"/>
            <a:ext cx="2873775" cy="4682463"/>
          </a:xfrm>
        </p:spPr>
        <p:txBody>
          <a:bodyPr/>
          <a:lstStyle/>
          <a:p>
            <a:r>
              <a:rPr lang="en-US" sz="2400" b="1"/>
              <a:t>P</a:t>
            </a:r>
            <a:r>
              <a:rPr lang="en-US"/>
              <a:t>artnership for </a:t>
            </a:r>
            <a:r>
              <a:rPr lang="en-US" sz="2400" b="1"/>
              <a:t>R</a:t>
            </a:r>
            <a:r>
              <a:rPr lang="en-US"/>
              <a:t>egional </a:t>
            </a:r>
            <a:r>
              <a:rPr lang="en-US" sz="2400" b="1"/>
              <a:t>I</a:t>
            </a:r>
            <a:r>
              <a:rPr lang="en-US"/>
              <a:t>nvasive </a:t>
            </a:r>
          </a:p>
          <a:p>
            <a:pPr marL="0" indent="0">
              <a:buNone/>
            </a:pPr>
            <a:r>
              <a:rPr lang="en-US" b="1"/>
              <a:t>    </a:t>
            </a:r>
            <a:r>
              <a:rPr lang="en-US" sz="2400" b="1"/>
              <a:t>S</a:t>
            </a:r>
            <a:r>
              <a:rPr lang="en-US"/>
              <a:t>pecies</a:t>
            </a:r>
          </a:p>
          <a:p>
            <a:pPr marL="0" indent="0">
              <a:buNone/>
            </a:pPr>
            <a:r>
              <a:rPr lang="en-US"/>
              <a:t>    </a:t>
            </a:r>
            <a:r>
              <a:rPr lang="en-US" b="1"/>
              <a:t>M</a:t>
            </a:r>
            <a:r>
              <a:rPr lang="en-US"/>
              <a:t>anagement</a:t>
            </a:r>
          </a:p>
        </p:txBody>
      </p:sp>
      <p:pic>
        <p:nvPicPr>
          <p:cNvPr id="5" name="Picture 4" descr="PRISM_2015NYstate_v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1524000"/>
            <a:ext cx="4298206" cy="3223654"/>
          </a:xfrm>
          <a:prstGeom prst="rect">
            <a:avLst/>
          </a:prstGeom>
        </p:spPr>
      </p:pic>
      <p:sp>
        <p:nvSpPr>
          <p:cNvPr id="7" name="Content Placeholder 2"/>
          <p:cNvSpPr txBox="1">
            <a:spLocks/>
          </p:cNvSpPr>
          <p:nvPr/>
        </p:nvSpPr>
        <p:spPr>
          <a:xfrm>
            <a:off x="609600" y="4800600"/>
            <a:ext cx="8252714" cy="1280410"/>
          </a:xfrm>
          <a:prstGeom prst="rect">
            <a:avLst/>
          </a:prstGeom>
          <a:solidFill>
            <a:schemeClr val="bg1"/>
          </a:solidFill>
        </p:spPr>
        <p:txBody>
          <a:bodyPr vert="horz" lIns="91440" tIns="45720" rIns="91440" bIns="45720" rtlCol="0">
            <a:noAutofit/>
          </a:bodyPr>
          <a:lstStyle/>
          <a:p>
            <a:pPr marL="342900" indent="-342900" defTabSz="457200" eaLnBrk="1" fontAlgn="auto" hangingPunct="1">
              <a:spcBef>
                <a:spcPts val="1000"/>
              </a:spcBef>
              <a:spcAft>
                <a:spcPts val="0"/>
              </a:spcAft>
              <a:buClr>
                <a:srgbClr val="549E39"/>
              </a:buClr>
              <a:buSzPct val="80000"/>
              <a:buFont typeface="Wingdings 3" charset="2"/>
              <a:buChar char=""/>
              <a:defRPr/>
            </a:pPr>
            <a:r>
              <a:rPr lang="en-US" sz="2000">
                <a:solidFill>
                  <a:prstClr val="black"/>
                </a:solidFill>
                <a:latin typeface="Arial"/>
                <a:ea typeface="ＭＳ Ｐゴシック"/>
              </a:rPr>
              <a:t>8 cooperative partnerships </a:t>
            </a:r>
            <a:r>
              <a:rPr lang="mr-IN" sz="2000">
                <a:solidFill>
                  <a:prstClr val="black"/>
                </a:solidFill>
                <a:latin typeface="Arial"/>
                <a:ea typeface="ＭＳ Ｐゴシック"/>
              </a:rPr>
              <a:t>–</a:t>
            </a:r>
            <a:r>
              <a:rPr lang="en-US" sz="2000">
                <a:solidFill>
                  <a:prstClr val="black"/>
                </a:solidFill>
                <a:latin typeface="Arial"/>
                <a:ea typeface="ＭＳ Ｐゴシック"/>
              </a:rPr>
              <a:t> think of PRISM as an alliance</a:t>
            </a:r>
          </a:p>
          <a:p>
            <a:pPr marL="342900" indent="-342900" defTabSz="457200" eaLnBrk="1" fontAlgn="auto" hangingPunct="1">
              <a:spcBef>
                <a:spcPts val="1000"/>
              </a:spcBef>
              <a:spcAft>
                <a:spcPts val="0"/>
              </a:spcAft>
              <a:buClr>
                <a:srgbClr val="549E39"/>
              </a:buClr>
              <a:buSzPct val="80000"/>
              <a:buFont typeface="Wingdings 3" charset="2"/>
              <a:buChar char=""/>
              <a:defRPr/>
            </a:pPr>
            <a:r>
              <a:rPr lang="en-US" sz="2000">
                <a:solidFill>
                  <a:prstClr val="black"/>
                </a:solidFill>
                <a:latin typeface="Arial"/>
                <a:ea typeface="ＭＳ Ｐゴシック"/>
              </a:rPr>
              <a:t>Funded by NY State DEC via the Environmental Protection Fund</a:t>
            </a:r>
          </a:p>
          <a:p>
            <a:pPr marL="342900" indent="-342900" defTabSz="457200" eaLnBrk="1" fontAlgn="auto" hangingPunct="1">
              <a:spcBef>
                <a:spcPts val="1000"/>
              </a:spcBef>
              <a:spcAft>
                <a:spcPts val="0"/>
              </a:spcAft>
              <a:buClr>
                <a:srgbClr val="549E39"/>
              </a:buClr>
              <a:buSzPct val="80000"/>
              <a:buFont typeface="Wingdings 3" charset="2"/>
              <a:buChar char=""/>
              <a:defRPr/>
            </a:pPr>
            <a:r>
              <a:rPr lang="en-US" sz="2000" b="1">
                <a:solidFill>
                  <a:prstClr val="black"/>
                </a:solidFill>
                <a:latin typeface="Arial"/>
                <a:ea typeface="ＭＳ Ｐゴシック"/>
              </a:rPr>
              <a:t>Requires a lead organization to coordinate the effort - a non-profit that could spearhead the alliance and rally community members</a:t>
            </a:r>
          </a:p>
          <a:p>
            <a:pPr marL="342900" indent="-342900" defTabSz="457200" eaLnBrk="1" fontAlgn="auto" hangingPunct="1">
              <a:spcBef>
                <a:spcPts val="1000"/>
              </a:spcBef>
              <a:spcAft>
                <a:spcPts val="0"/>
              </a:spcAft>
              <a:buClr>
                <a:srgbClr val="549E39"/>
              </a:buClr>
              <a:buSzPct val="80000"/>
              <a:buFont typeface="Wingdings 3" charset="2"/>
              <a:buChar char=""/>
              <a:defRPr/>
            </a:pPr>
            <a:endParaRPr lang="en-US" sz="2000">
              <a:solidFill>
                <a:prstClr val="black"/>
              </a:solidFill>
              <a:latin typeface="Arial"/>
              <a:ea typeface="ＭＳ Ｐゴシック"/>
            </a:endParaRPr>
          </a:p>
        </p:txBody>
      </p:sp>
    </p:spTree>
    <p:extLst>
      <p:ext uri="{BB962C8B-B14F-4D97-AF65-F5344CB8AC3E}">
        <p14:creationId xmlns:p14="http://schemas.microsoft.com/office/powerpoint/2010/main" val="717063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F7D15F-6A9A-B239-697B-2C9E3A235A9A}"/>
            </a:ext>
          </a:extLst>
        </p:cNvPr>
        <p:cNvGrpSpPr/>
        <p:nvPr/>
      </p:nvGrpSpPr>
      <p:grpSpPr>
        <a:xfrm>
          <a:off x="0" y="0"/>
          <a:ext cx="0" cy="0"/>
          <a:chOff x="0" y="0"/>
          <a:chExt cx="0" cy="0"/>
        </a:xfrm>
      </p:grpSpPr>
      <p:sp>
        <p:nvSpPr>
          <p:cNvPr id="2050" name="Rectangle 2">
            <a:extLst>
              <a:ext uri="{FF2B5EF4-FFF2-40B4-BE49-F238E27FC236}">
                <a16:creationId xmlns:a16="http://schemas.microsoft.com/office/drawing/2014/main" id="{F0D969CB-5435-270C-D043-ECE11A7DE974}"/>
              </a:ext>
            </a:extLst>
          </p:cNvPr>
          <p:cNvSpPr>
            <a:spLocks noGrp="1" noChangeArrowheads="1"/>
          </p:cNvSpPr>
          <p:nvPr>
            <p:ph type="title"/>
          </p:nvPr>
        </p:nvSpPr>
        <p:spPr>
          <a:xfrm>
            <a:off x="685800" y="2946400"/>
            <a:ext cx="7772400" cy="1143000"/>
          </a:xfrm>
        </p:spPr>
        <p:txBody>
          <a:bodyPr/>
          <a:lstStyle/>
          <a:p>
            <a:r>
              <a:rPr lang="en-US" altLang="en-US" sz="2800">
                <a:solidFill>
                  <a:schemeClr val="bg1"/>
                </a:solidFill>
                <a:latin typeface="Arial"/>
                <a:cs typeface="Arial"/>
              </a:rPr>
              <a:t>Volunteer Dog Surveyor Program</a:t>
            </a:r>
            <a:endParaRPr lang="en-US" altLang="en-US" sz="2800">
              <a:solidFill>
                <a:schemeClr val="bg1"/>
              </a:solidFill>
              <a:cs typeface="Arial"/>
            </a:endParaRPr>
          </a:p>
        </p:txBody>
      </p:sp>
      <p:sp>
        <p:nvSpPr>
          <p:cNvPr id="4" name="TextBox 3">
            <a:extLst>
              <a:ext uri="{FF2B5EF4-FFF2-40B4-BE49-F238E27FC236}">
                <a16:creationId xmlns:a16="http://schemas.microsoft.com/office/drawing/2014/main" id="{EAA013FF-F9A7-B173-AE8C-7EF14DD85D0A}"/>
              </a:ext>
            </a:extLst>
          </p:cNvPr>
          <p:cNvSpPr txBox="1"/>
          <p:nvPr/>
        </p:nvSpPr>
        <p:spPr>
          <a:xfrm>
            <a:off x="2133600" y="6550257"/>
            <a:ext cx="5067300" cy="307777"/>
          </a:xfrm>
          <a:prstGeom prst="rect">
            <a:avLst/>
          </a:prstGeom>
          <a:solidFill>
            <a:srgbClr val="FFFFFF"/>
          </a:solidFill>
        </p:spPr>
        <p:txBody>
          <a:bodyPr wrap="square" lIns="91440" tIns="91440" rIns="91440" bIns="91440" rtlCol="0" anchor="ctr" anchorCtr="1">
            <a:spAutoFit/>
          </a:bodyPr>
          <a:lstStyle/>
          <a:p>
            <a:r>
              <a:rPr lang="en-US" sz="800">
                <a:solidFill>
                  <a:srgbClr val="3F8F6A"/>
                </a:solidFill>
                <a:cs typeface="Arial" panose="020B0604020202020204" pitchFamily="34" charset="0"/>
              </a:rPr>
              <a:t>600 Ramapo Valley Road      Mahwah, NJ 07430      </a:t>
            </a:r>
            <a:r>
              <a:rPr lang="en-US" sz="800" b="1">
                <a:solidFill>
                  <a:srgbClr val="3F8F6A"/>
                </a:solidFill>
                <a:cs typeface="Arial" panose="020B0604020202020204" pitchFamily="34" charset="0"/>
              </a:rPr>
              <a:t>T</a:t>
            </a:r>
            <a:r>
              <a:rPr lang="en-US" sz="800">
                <a:solidFill>
                  <a:srgbClr val="3F8F6A"/>
                </a:solidFill>
                <a:cs typeface="Arial" panose="020B0604020202020204" pitchFamily="34" charset="0"/>
              </a:rPr>
              <a:t> 201.512.9348     </a:t>
            </a:r>
            <a:r>
              <a:rPr lang="en-US" sz="800" b="1">
                <a:solidFill>
                  <a:srgbClr val="3F8F6A"/>
                </a:solidFill>
                <a:cs typeface="Arial" panose="020B0604020202020204" pitchFamily="34" charset="0"/>
              </a:rPr>
              <a:t>F</a:t>
            </a:r>
            <a:r>
              <a:rPr lang="en-US" sz="800">
                <a:solidFill>
                  <a:srgbClr val="3F8F6A"/>
                </a:solidFill>
                <a:cs typeface="Arial" panose="020B0604020202020204" pitchFamily="34" charset="0"/>
              </a:rPr>
              <a:t> 201.512.9012     www.nynjtc.org</a:t>
            </a:r>
          </a:p>
        </p:txBody>
      </p:sp>
      <p:sp>
        <p:nvSpPr>
          <p:cNvPr id="5" name="TextBox 4">
            <a:extLst>
              <a:ext uri="{FF2B5EF4-FFF2-40B4-BE49-F238E27FC236}">
                <a16:creationId xmlns:a16="http://schemas.microsoft.com/office/drawing/2014/main" id="{9951763D-78C5-9C05-3579-3772016DA97F}"/>
              </a:ext>
            </a:extLst>
          </p:cNvPr>
          <p:cNvSpPr txBox="1"/>
          <p:nvPr/>
        </p:nvSpPr>
        <p:spPr>
          <a:xfrm>
            <a:off x="3429000" y="6392738"/>
            <a:ext cx="152400" cy="492443"/>
          </a:xfrm>
          <a:prstGeom prst="rect">
            <a:avLst/>
          </a:prstGeom>
          <a:noFill/>
        </p:spPr>
        <p:txBody>
          <a:bodyPr wrap="square" lIns="91440" tIns="91440" rIns="91440" bIns="91440" rtlCol="0" anchor="ctr" anchorCtr="1">
            <a:spAutoFit/>
          </a:bodyPr>
          <a:lstStyle/>
          <a:p>
            <a:r>
              <a:rPr lang="en-US" sz="2000">
                <a:solidFill>
                  <a:srgbClr val="D3D16F"/>
                </a:solidFill>
              </a:rPr>
              <a:t>.</a:t>
            </a:r>
          </a:p>
        </p:txBody>
      </p:sp>
      <p:sp>
        <p:nvSpPr>
          <p:cNvPr id="6" name="TextBox 5">
            <a:extLst>
              <a:ext uri="{FF2B5EF4-FFF2-40B4-BE49-F238E27FC236}">
                <a16:creationId xmlns:a16="http://schemas.microsoft.com/office/drawing/2014/main" id="{A4E58DBF-48FC-9DD0-173E-71570CE27BC0}"/>
              </a:ext>
            </a:extLst>
          </p:cNvPr>
          <p:cNvSpPr txBox="1"/>
          <p:nvPr/>
        </p:nvSpPr>
        <p:spPr>
          <a:xfrm>
            <a:off x="4524375" y="6392738"/>
            <a:ext cx="152400" cy="492443"/>
          </a:xfrm>
          <a:prstGeom prst="rect">
            <a:avLst/>
          </a:prstGeom>
          <a:noFill/>
        </p:spPr>
        <p:txBody>
          <a:bodyPr wrap="square" lIns="91440" tIns="91440" rIns="91440" bIns="91440" rtlCol="0" anchor="ctr" anchorCtr="1">
            <a:spAutoFit/>
          </a:bodyPr>
          <a:lstStyle/>
          <a:p>
            <a:r>
              <a:rPr lang="en-US" sz="2000">
                <a:solidFill>
                  <a:srgbClr val="D3D16F"/>
                </a:solidFill>
              </a:rPr>
              <a:t>.</a:t>
            </a:r>
          </a:p>
        </p:txBody>
      </p:sp>
      <p:sp>
        <p:nvSpPr>
          <p:cNvPr id="7" name="TextBox 6">
            <a:extLst>
              <a:ext uri="{FF2B5EF4-FFF2-40B4-BE49-F238E27FC236}">
                <a16:creationId xmlns:a16="http://schemas.microsoft.com/office/drawing/2014/main" id="{5DE1B13C-00BC-66E3-9A49-E2775D117D3E}"/>
              </a:ext>
            </a:extLst>
          </p:cNvPr>
          <p:cNvSpPr txBox="1"/>
          <p:nvPr/>
        </p:nvSpPr>
        <p:spPr>
          <a:xfrm>
            <a:off x="5410200" y="6383213"/>
            <a:ext cx="152400" cy="492443"/>
          </a:xfrm>
          <a:prstGeom prst="rect">
            <a:avLst/>
          </a:prstGeom>
          <a:noFill/>
        </p:spPr>
        <p:txBody>
          <a:bodyPr wrap="square" lIns="91440" tIns="91440" rIns="91440" bIns="91440" rtlCol="0" anchor="ctr" anchorCtr="1">
            <a:spAutoFit/>
          </a:bodyPr>
          <a:lstStyle/>
          <a:p>
            <a:r>
              <a:rPr lang="en-US" sz="2000">
                <a:solidFill>
                  <a:srgbClr val="D3D16F"/>
                </a:solidFill>
              </a:rPr>
              <a:t>.</a:t>
            </a:r>
          </a:p>
        </p:txBody>
      </p:sp>
      <p:sp>
        <p:nvSpPr>
          <p:cNvPr id="8" name="TextBox 7">
            <a:extLst>
              <a:ext uri="{FF2B5EF4-FFF2-40B4-BE49-F238E27FC236}">
                <a16:creationId xmlns:a16="http://schemas.microsoft.com/office/drawing/2014/main" id="{9C6EEAAA-6B75-302E-DCA7-2BB682A740BD}"/>
              </a:ext>
            </a:extLst>
          </p:cNvPr>
          <p:cNvSpPr txBox="1"/>
          <p:nvPr/>
        </p:nvSpPr>
        <p:spPr>
          <a:xfrm>
            <a:off x="6229350" y="6383213"/>
            <a:ext cx="152400" cy="492443"/>
          </a:xfrm>
          <a:prstGeom prst="rect">
            <a:avLst/>
          </a:prstGeom>
          <a:noFill/>
        </p:spPr>
        <p:txBody>
          <a:bodyPr wrap="square" lIns="91440" tIns="91440" rIns="91440" bIns="91440" rtlCol="0" anchor="ctr" anchorCtr="1">
            <a:spAutoFit/>
          </a:bodyPr>
          <a:lstStyle/>
          <a:p>
            <a:r>
              <a:rPr lang="en-US" sz="2000">
                <a:solidFill>
                  <a:srgbClr val="D3D16F"/>
                </a:solidFill>
              </a:rPr>
              <a:t>.</a:t>
            </a:r>
          </a:p>
        </p:txBody>
      </p:sp>
      <p:sp>
        <p:nvSpPr>
          <p:cNvPr id="12" name="Rectangle 3">
            <a:extLst>
              <a:ext uri="{FF2B5EF4-FFF2-40B4-BE49-F238E27FC236}">
                <a16:creationId xmlns:a16="http://schemas.microsoft.com/office/drawing/2014/main" id="{02C95B51-F2B3-CF76-9EAE-7BBF0BD9214A}"/>
              </a:ext>
            </a:extLst>
          </p:cNvPr>
          <p:cNvSpPr>
            <a:spLocks noGrp="1" noChangeArrowheads="1"/>
          </p:cNvSpPr>
          <p:nvPr>
            <p:ph idx="1"/>
          </p:nvPr>
        </p:nvSpPr>
        <p:spPr>
          <a:xfrm>
            <a:off x="685800" y="4343400"/>
            <a:ext cx="7772400" cy="2133600"/>
          </a:xfrm>
          <a:noFill/>
        </p:spPr>
        <p:txBody>
          <a:bodyPr anchorCtr="1"/>
          <a:lstStyle/>
          <a:p>
            <a:pPr algn="ctr" eaLnBrk="1" hangingPunct="1">
              <a:lnSpc>
                <a:spcPct val="130000"/>
              </a:lnSpc>
              <a:buFontTx/>
              <a:buNone/>
            </a:pPr>
            <a:r>
              <a:rPr lang="en-US" altLang="en-US" sz="1800">
                <a:latin typeface="Interstate-Light" pitchFamily="2" charset="0"/>
              </a:rPr>
              <a:t>Presented by</a:t>
            </a:r>
          </a:p>
          <a:p>
            <a:pPr algn="ctr">
              <a:lnSpc>
                <a:spcPct val="90000"/>
              </a:lnSpc>
              <a:buNone/>
            </a:pPr>
            <a:r>
              <a:rPr lang="en-US" altLang="en-US" sz="1800">
                <a:latin typeface="Interstate-Light"/>
              </a:rPr>
              <a:t>Dr. Brent Boscarino, Arden Blumenthal, MS, &amp; Sarah Jackson, MA</a:t>
            </a:r>
            <a:endParaRPr lang="en-US" altLang="en-US" sz="1800">
              <a:latin typeface="Interstate-Light" pitchFamily="2" charset="0"/>
            </a:endParaRPr>
          </a:p>
          <a:p>
            <a:pPr algn="ctr" eaLnBrk="1" hangingPunct="1">
              <a:lnSpc>
                <a:spcPct val="90000"/>
              </a:lnSpc>
              <a:buFontTx/>
              <a:buNone/>
            </a:pPr>
            <a:r>
              <a:rPr lang="en-US" altLang="en-US" sz="1800">
                <a:latin typeface="Interstate-Light" pitchFamily="2" charset="0"/>
              </a:rPr>
              <a:t>New York-New Jersey Trail Conference</a:t>
            </a:r>
          </a:p>
          <a:p>
            <a:pPr algn="ctr">
              <a:lnSpc>
                <a:spcPct val="90000"/>
              </a:lnSpc>
              <a:buNone/>
            </a:pPr>
            <a:endParaRPr lang="en-US" altLang="en-US" sz="1800">
              <a:latin typeface="Interstate-Light"/>
            </a:endParaRPr>
          </a:p>
          <a:p>
            <a:pPr algn="ctr">
              <a:lnSpc>
                <a:spcPct val="90000"/>
              </a:lnSpc>
              <a:buNone/>
            </a:pPr>
            <a:r>
              <a:rPr lang="en-US" altLang="en-US" sz="1800">
                <a:latin typeface="Interstate-Light"/>
              </a:rPr>
              <a:t>April 23, 2025</a:t>
            </a:r>
            <a:endParaRPr lang="en-US" altLang="en-US" sz="1800">
              <a:latin typeface="Interstate-Light" pitchFamily="2" charset="0"/>
            </a:endParaRPr>
          </a:p>
        </p:txBody>
      </p:sp>
      <p:pic>
        <p:nvPicPr>
          <p:cNvPr id="9" name="Picture 8" descr="A black and green logo with a dog head&#10;&#10;AI-generated content may be incorrect.">
            <a:extLst>
              <a:ext uri="{FF2B5EF4-FFF2-40B4-BE49-F238E27FC236}">
                <a16:creationId xmlns:a16="http://schemas.microsoft.com/office/drawing/2014/main" id="{392BAE2F-F811-F8E8-E9BB-5E3A1789A7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2725" y="4774474"/>
            <a:ext cx="2031275" cy="2083525"/>
          </a:xfrm>
          <a:prstGeom prst="rect">
            <a:avLst/>
          </a:prstGeom>
        </p:spPr>
      </p:pic>
      <p:sp>
        <p:nvSpPr>
          <p:cNvPr id="11" name="Freeform 22">
            <a:extLst>
              <a:ext uri="{FF2B5EF4-FFF2-40B4-BE49-F238E27FC236}">
                <a16:creationId xmlns:a16="http://schemas.microsoft.com/office/drawing/2014/main" id="{23C501EA-5FB3-CC38-AFFD-69FBD85788C1}"/>
              </a:ext>
            </a:extLst>
          </p:cNvPr>
          <p:cNvSpPr/>
          <p:nvPr/>
        </p:nvSpPr>
        <p:spPr>
          <a:xfrm>
            <a:off x="277351" y="5335946"/>
            <a:ext cx="2389649" cy="1141054"/>
          </a:xfrm>
          <a:custGeom>
            <a:avLst/>
            <a:gdLst/>
            <a:ahLst/>
            <a:cxnLst/>
            <a:rect l="l" t="t" r="r" b="b"/>
            <a:pathLst>
              <a:path w="3151649" h="1369654">
                <a:moveTo>
                  <a:pt x="0" y="0"/>
                </a:moveTo>
                <a:lnTo>
                  <a:pt x="3151649" y="0"/>
                </a:lnTo>
                <a:lnTo>
                  <a:pt x="3151649" y="1369654"/>
                </a:lnTo>
                <a:lnTo>
                  <a:pt x="0" y="1369654"/>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718824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p:cNvSpPr>
            <a:spLocks noGrp="1"/>
          </p:cNvSpPr>
          <p:nvPr>
            <p:ph type="title"/>
          </p:nvPr>
        </p:nvSpPr>
        <p:spPr>
          <a:xfrm>
            <a:off x="-342900" y="1066800"/>
            <a:ext cx="7886700" cy="815579"/>
          </a:xfrm>
        </p:spPr>
        <p:txBody>
          <a:bodyPr/>
          <a:lstStyle/>
          <a:p>
            <a:pPr eaLnBrk="1" hangingPunct="1"/>
            <a:r>
              <a:rPr lang="en-US"/>
              <a:t>PRISM Partners- 2024 at a glance</a:t>
            </a:r>
          </a:p>
        </p:txBody>
      </p:sp>
      <p:sp>
        <p:nvSpPr>
          <p:cNvPr id="7" name="Content Placeholder 2"/>
          <p:cNvSpPr txBox="1">
            <a:spLocks/>
          </p:cNvSpPr>
          <p:nvPr/>
        </p:nvSpPr>
        <p:spPr>
          <a:xfrm>
            <a:off x="422926" y="1784169"/>
            <a:ext cx="5943871" cy="2406833"/>
          </a:xfrm>
          <a:prstGeom prst="rect">
            <a:avLst/>
          </a:prstGeom>
        </p:spPr>
        <p:txBody>
          <a:bodyPr vert="horz" lIns="91440" tIns="45720" rIns="91440" bIns="45720" rtlCol="0">
            <a:normAutofit fontScale="92500" lnSpcReduction="10000"/>
          </a:bodyPr>
          <a:lstStyle/>
          <a:p>
            <a:pPr marL="342900" indent="-342900" defTabSz="457200" eaLnBrk="1" fontAlgn="auto" hangingPunct="1">
              <a:spcBef>
                <a:spcPts val="1000"/>
              </a:spcBef>
              <a:spcAft>
                <a:spcPts val="0"/>
              </a:spcAft>
              <a:buClr>
                <a:srgbClr val="549E39"/>
              </a:buClr>
              <a:buSzPct val="80000"/>
              <a:buFont typeface="Wingdings 3" charset="2"/>
              <a:buChar char=""/>
              <a:defRPr/>
            </a:pPr>
            <a:r>
              <a:rPr lang="en-US" sz="1800">
                <a:solidFill>
                  <a:prstClr val="black">
                    <a:lumMod val="75000"/>
                    <a:lumOff val="25000"/>
                  </a:prstClr>
                </a:solidFill>
                <a:latin typeface="Arial"/>
                <a:ea typeface="ＭＳ Ｐゴシック"/>
              </a:rPr>
              <a:t>Lead coordinating organization = Trail Conference</a:t>
            </a:r>
          </a:p>
          <a:p>
            <a:pPr marL="342900" indent="-342900" defTabSz="457200" eaLnBrk="1" fontAlgn="auto" hangingPunct="1">
              <a:spcBef>
                <a:spcPts val="1000"/>
              </a:spcBef>
              <a:spcAft>
                <a:spcPts val="0"/>
              </a:spcAft>
              <a:buClr>
                <a:srgbClr val="549E39"/>
              </a:buClr>
              <a:buSzPct val="80000"/>
              <a:buFont typeface="Wingdings 3" charset="2"/>
              <a:buChar char=""/>
              <a:defRPr/>
            </a:pPr>
            <a:r>
              <a:rPr lang="en-US" sz="1800">
                <a:solidFill>
                  <a:prstClr val="black">
                    <a:lumMod val="75000"/>
                    <a:lumOff val="25000"/>
                  </a:prstClr>
                </a:solidFill>
                <a:latin typeface="Arial"/>
                <a:ea typeface="ＭＳ Ｐゴシック"/>
              </a:rPr>
              <a:t>60 regional partners incl. state agencies, non-profits, concerned citizens, research institutions, schools</a:t>
            </a:r>
          </a:p>
          <a:p>
            <a:pPr marL="342900" indent="-342900" defTabSz="457200" eaLnBrk="1" fontAlgn="auto" hangingPunct="1">
              <a:spcBef>
                <a:spcPts val="1000"/>
              </a:spcBef>
              <a:spcAft>
                <a:spcPts val="0"/>
              </a:spcAft>
              <a:buClr>
                <a:srgbClr val="549E39"/>
              </a:buClr>
              <a:buSzPct val="80000"/>
              <a:buFont typeface="Wingdings 3" charset="2"/>
              <a:buChar char=""/>
              <a:defRPr/>
            </a:pPr>
            <a:r>
              <a:rPr lang="en-US" sz="1800">
                <a:solidFill>
                  <a:prstClr val="black">
                    <a:lumMod val="75000"/>
                    <a:lumOff val="25000"/>
                  </a:prstClr>
                </a:solidFill>
                <a:latin typeface="Arial"/>
                <a:ea typeface="ＭＳ Ｐゴシック"/>
              </a:rPr>
              <a:t>6 steering committee members</a:t>
            </a:r>
          </a:p>
          <a:p>
            <a:pPr marL="342900" indent="-342900" defTabSz="457200" eaLnBrk="1" fontAlgn="auto" hangingPunct="1">
              <a:spcBef>
                <a:spcPts val="1000"/>
              </a:spcBef>
              <a:spcAft>
                <a:spcPts val="0"/>
              </a:spcAft>
              <a:buClr>
                <a:srgbClr val="549E39"/>
              </a:buClr>
              <a:buSzPct val="80000"/>
              <a:buFont typeface="Wingdings 3" charset="2"/>
              <a:buChar char=""/>
              <a:defRPr/>
            </a:pPr>
            <a:r>
              <a:rPr lang="en-US" sz="1800">
                <a:solidFill>
                  <a:prstClr val="black">
                    <a:lumMod val="75000"/>
                    <a:lumOff val="25000"/>
                  </a:prstClr>
                </a:solidFill>
                <a:latin typeface="Arial"/>
                <a:ea typeface="ＭＳ Ｐゴシック"/>
              </a:rPr>
              <a:t>Thousands of volunteers</a:t>
            </a:r>
          </a:p>
          <a:p>
            <a:pPr marL="342900" indent="-342900" defTabSz="457200" eaLnBrk="1" fontAlgn="auto" hangingPunct="1">
              <a:spcBef>
                <a:spcPts val="1000"/>
              </a:spcBef>
              <a:spcAft>
                <a:spcPts val="0"/>
              </a:spcAft>
              <a:buClr>
                <a:srgbClr val="549E39"/>
              </a:buClr>
              <a:buSzPct val="80000"/>
              <a:buFont typeface="Wingdings 3" charset="2"/>
              <a:buChar char=""/>
              <a:defRPr/>
            </a:pPr>
            <a:r>
              <a:rPr lang="en-US" sz="1800">
                <a:solidFill>
                  <a:prstClr val="black">
                    <a:lumMod val="75000"/>
                    <a:lumOff val="25000"/>
                  </a:prstClr>
                </a:solidFill>
                <a:latin typeface="Arial"/>
                <a:ea typeface="ＭＳ Ｐゴシック"/>
              </a:rPr>
              <a:t>Full time staff housed at the Trail Conference</a:t>
            </a:r>
          </a:p>
          <a:p>
            <a:pPr marL="342900" indent="-342900" defTabSz="457200" eaLnBrk="1" fontAlgn="auto" hangingPunct="1">
              <a:spcBef>
                <a:spcPts val="1000"/>
              </a:spcBef>
              <a:spcAft>
                <a:spcPts val="0"/>
              </a:spcAft>
              <a:buClr>
                <a:srgbClr val="549E39"/>
              </a:buClr>
              <a:buSzPct val="80000"/>
              <a:buFont typeface="Wingdings 3" charset="2"/>
              <a:buChar char=""/>
              <a:defRPr/>
            </a:pPr>
            <a:r>
              <a:rPr lang="en-US" sz="1800">
                <a:solidFill>
                  <a:prstClr val="black">
                    <a:lumMod val="75000"/>
                    <a:lumOff val="25000"/>
                  </a:prstClr>
                </a:solidFill>
                <a:latin typeface="Arial"/>
                <a:ea typeface="ＭＳ Ｐゴシック"/>
              </a:rPr>
              <a:t>An awesome group of people!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10" y="4495800"/>
            <a:ext cx="7162800" cy="1891400"/>
          </a:xfrm>
          <a:prstGeom prst="rect">
            <a:avLst/>
          </a:prstGeom>
        </p:spPr>
      </p:pic>
      <p:pic>
        <p:nvPicPr>
          <p:cNvPr id="2" name="Picture 1"/>
          <p:cNvPicPr>
            <a:picLocks noChangeAspect="1"/>
          </p:cNvPicPr>
          <p:nvPr/>
        </p:nvPicPr>
        <p:blipFill>
          <a:blip r:embed="rId4"/>
          <a:stretch>
            <a:fillRect/>
          </a:stretch>
        </p:blipFill>
        <p:spPr>
          <a:xfrm>
            <a:off x="7391400" y="161621"/>
            <a:ext cx="1524000" cy="6664037"/>
          </a:xfrm>
          <a:prstGeom prst="rect">
            <a:avLst/>
          </a:prstGeom>
        </p:spPr>
      </p:pic>
    </p:spTree>
    <p:extLst>
      <p:ext uri="{BB962C8B-B14F-4D97-AF65-F5344CB8AC3E}">
        <p14:creationId xmlns:p14="http://schemas.microsoft.com/office/powerpoint/2010/main" val="556234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600" y="1219200"/>
            <a:ext cx="7848600" cy="5203776"/>
          </a:xfrm>
          <a:prstGeom prst="rect">
            <a:avLst/>
          </a:prstGeom>
        </p:spPr>
      </p:pic>
    </p:spTree>
    <p:extLst>
      <p:ext uri="{BB962C8B-B14F-4D97-AF65-F5344CB8AC3E}">
        <p14:creationId xmlns:p14="http://schemas.microsoft.com/office/powerpoint/2010/main" val="62976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 y="914400"/>
            <a:ext cx="9149862" cy="533400"/>
          </a:xfrm>
        </p:spPr>
        <p:txBody>
          <a:bodyPr/>
          <a:lstStyle/>
          <a:p>
            <a:r>
              <a:rPr lang="en-US"/>
              <a:t>Detection Strategies</a:t>
            </a: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t="-649"/>
          <a:stretch/>
        </p:blipFill>
        <p:spPr>
          <a:xfrm>
            <a:off x="5105400" y="1524000"/>
            <a:ext cx="2953725" cy="4932354"/>
          </a:xfrm>
          <a:prstGeom prst="rect">
            <a:avLst/>
          </a:prstGeom>
        </p:spPr>
      </p:pic>
      <p:sp>
        <p:nvSpPr>
          <p:cNvPr id="6" name="Content Placeholder 2"/>
          <p:cNvSpPr>
            <a:spLocks noGrp="1"/>
          </p:cNvSpPr>
          <p:nvPr>
            <p:ph sz="half" idx="1"/>
          </p:nvPr>
        </p:nvSpPr>
        <p:spPr>
          <a:xfrm>
            <a:off x="381000" y="1752600"/>
            <a:ext cx="4038600" cy="609600"/>
          </a:xfrm>
        </p:spPr>
        <p:txBody>
          <a:bodyPr/>
          <a:lstStyle/>
          <a:p>
            <a:r>
              <a:rPr lang="en-US" sz="2400"/>
              <a:t>Human surveyors!</a:t>
            </a:r>
            <a:endParaRPr lang="en-US" sz="2400" b="1"/>
          </a:p>
          <a:p>
            <a:pPr lvl="1"/>
            <a:r>
              <a:rPr lang="en-US" sz="2000" b="1"/>
              <a:t>Partner organizations</a:t>
            </a:r>
          </a:p>
          <a:p>
            <a:pPr lvl="1"/>
            <a:r>
              <a:rPr lang="en-US" sz="2000" b="1"/>
              <a:t>LH PRISM staff</a:t>
            </a:r>
          </a:p>
          <a:p>
            <a:pPr lvl="1"/>
            <a:r>
              <a:rPr lang="en-US" sz="2000" b="1"/>
              <a:t>State agencies</a:t>
            </a:r>
          </a:p>
          <a:p>
            <a:endParaRPr lang="en-US"/>
          </a:p>
        </p:txBody>
      </p:sp>
      <p:sp>
        <p:nvSpPr>
          <p:cNvPr id="7" name="TextBox 6"/>
          <p:cNvSpPr txBox="1"/>
          <p:nvPr/>
        </p:nvSpPr>
        <p:spPr>
          <a:xfrm>
            <a:off x="533400" y="3733800"/>
            <a:ext cx="4267200" cy="2800767"/>
          </a:xfrm>
          <a:prstGeom prst="rect">
            <a:avLst/>
          </a:prstGeom>
          <a:solidFill>
            <a:schemeClr val="accent1">
              <a:lumMod val="60000"/>
              <a:lumOff val="40000"/>
            </a:schemeClr>
          </a:solidFill>
        </p:spPr>
        <p:txBody>
          <a:bodyPr wrap="square" rtlCol="0">
            <a:spAutoFit/>
          </a:bodyPr>
          <a:lstStyle/>
          <a:p>
            <a:r>
              <a:rPr lang="en-US" sz="4400"/>
              <a:t>VOLUNTEERS AND COMMUNITY MEMBERS!!!</a:t>
            </a:r>
          </a:p>
        </p:txBody>
      </p:sp>
    </p:spTree>
    <p:extLst>
      <p:ext uri="{BB962C8B-B14F-4D97-AF65-F5344CB8AC3E}">
        <p14:creationId xmlns:p14="http://schemas.microsoft.com/office/powerpoint/2010/main" val="318182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999" y="121893"/>
            <a:ext cx="6529070" cy="430887"/>
          </a:xfrm>
          <a:prstGeom prst="rect">
            <a:avLst/>
          </a:prstGeom>
        </p:spPr>
        <p:txBody>
          <a:bodyPr vert="horz" wrap="square" lIns="0" tIns="0" rIns="0" bIns="0" rtlCol="0">
            <a:spAutoFit/>
          </a:bodyPr>
          <a:lstStyle/>
          <a:p>
            <a:pPr marL="12700" defTabSz="457200" eaLnBrk="1" fontAlgn="auto" hangingPunct="1">
              <a:spcBef>
                <a:spcPts val="0"/>
              </a:spcBef>
              <a:spcAft>
                <a:spcPts val="0"/>
              </a:spcAft>
            </a:pPr>
            <a:r>
              <a:rPr sz="2800" spc="-35">
                <a:solidFill>
                  <a:srgbClr val="0A6C39"/>
                </a:solidFill>
                <a:latin typeface="Arial"/>
                <a:ea typeface="+mn-ea"/>
                <a:cs typeface="Arial"/>
              </a:rPr>
              <a:t>W</a:t>
            </a:r>
            <a:r>
              <a:rPr sz="2800">
                <a:solidFill>
                  <a:srgbClr val="0A6C39"/>
                </a:solidFill>
                <a:latin typeface="Arial"/>
                <a:ea typeface="+mn-ea"/>
                <a:cs typeface="Arial"/>
              </a:rPr>
              <a:t>ha</a:t>
            </a:r>
            <a:r>
              <a:rPr sz="2800" spc="-10">
                <a:solidFill>
                  <a:srgbClr val="0A6C39"/>
                </a:solidFill>
                <a:latin typeface="Arial"/>
                <a:ea typeface="+mn-ea"/>
                <a:cs typeface="Arial"/>
              </a:rPr>
              <a:t>t</a:t>
            </a:r>
            <a:r>
              <a:rPr sz="2800" spc="-5">
                <a:solidFill>
                  <a:srgbClr val="0A6C39"/>
                </a:solidFill>
                <a:latin typeface="Arial"/>
                <a:ea typeface="+mn-ea"/>
                <a:cs typeface="Arial"/>
              </a:rPr>
              <a:t> </a:t>
            </a:r>
            <a:r>
              <a:rPr sz="2800">
                <a:solidFill>
                  <a:srgbClr val="0A6C39"/>
                </a:solidFill>
                <a:latin typeface="Arial"/>
                <a:ea typeface="+mn-ea"/>
                <a:cs typeface="Arial"/>
              </a:rPr>
              <a:t>do</a:t>
            </a:r>
            <a:r>
              <a:rPr sz="2800" spc="-5">
                <a:solidFill>
                  <a:srgbClr val="0A6C39"/>
                </a:solidFill>
                <a:latin typeface="Arial"/>
                <a:ea typeface="+mn-ea"/>
                <a:cs typeface="Arial"/>
              </a:rPr>
              <a:t> </a:t>
            </a:r>
            <a:r>
              <a:rPr sz="2800">
                <a:solidFill>
                  <a:srgbClr val="0A6C39"/>
                </a:solidFill>
                <a:latin typeface="Arial"/>
                <a:ea typeface="+mn-ea"/>
                <a:cs typeface="Arial"/>
              </a:rPr>
              <a:t>we</a:t>
            </a:r>
            <a:r>
              <a:rPr sz="2800" spc="-5">
                <a:solidFill>
                  <a:srgbClr val="0A6C39"/>
                </a:solidFill>
                <a:latin typeface="Arial"/>
                <a:ea typeface="+mn-ea"/>
                <a:cs typeface="Arial"/>
              </a:rPr>
              <a:t> </a:t>
            </a:r>
            <a:r>
              <a:rPr sz="2800">
                <a:solidFill>
                  <a:srgbClr val="0A6C39"/>
                </a:solidFill>
                <a:latin typeface="Arial"/>
                <a:ea typeface="+mn-ea"/>
                <a:cs typeface="Arial"/>
              </a:rPr>
              <a:t>do</a:t>
            </a:r>
            <a:r>
              <a:rPr sz="2800" spc="-5">
                <a:solidFill>
                  <a:srgbClr val="0A6C39"/>
                </a:solidFill>
                <a:latin typeface="Arial"/>
                <a:ea typeface="+mn-ea"/>
                <a:cs typeface="Arial"/>
              </a:rPr>
              <a:t> </a:t>
            </a:r>
            <a:r>
              <a:rPr sz="2800">
                <a:solidFill>
                  <a:srgbClr val="0A6C39"/>
                </a:solidFill>
                <a:latin typeface="Arial"/>
                <a:ea typeface="+mn-ea"/>
                <a:cs typeface="Arial"/>
              </a:rPr>
              <a:t>wi</a:t>
            </a:r>
            <a:r>
              <a:rPr sz="2800" spc="-10">
                <a:solidFill>
                  <a:srgbClr val="0A6C39"/>
                </a:solidFill>
                <a:latin typeface="Arial"/>
                <a:ea typeface="+mn-ea"/>
                <a:cs typeface="Arial"/>
              </a:rPr>
              <a:t>t</a:t>
            </a:r>
            <a:r>
              <a:rPr sz="2800">
                <a:solidFill>
                  <a:srgbClr val="0A6C39"/>
                </a:solidFill>
                <a:latin typeface="Arial"/>
                <a:ea typeface="+mn-ea"/>
                <a:cs typeface="Arial"/>
              </a:rPr>
              <a:t>h</a:t>
            </a:r>
            <a:r>
              <a:rPr sz="2800" spc="-5">
                <a:solidFill>
                  <a:srgbClr val="0A6C39"/>
                </a:solidFill>
                <a:latin typeface="Arial"/>
                <a:ea typeface="+mn-ea"/>
                <a:cs typeface="Arial"/>
              </a:rPr>
              <a:t> </a:t>
            </a:r>
            <a:r>
              <a:rPr lang="en-US" sz="2800" spc="-10">
                <a:solidFill>
                  <a:srgbClr val="0A6C39"/>
                </a:solidFill>
                <a:latin typeface="Arial"/>
                <a:ea typeface="+mn-ea"/>
                <a:cs typeface="Arial"/>
              </a:rPr>
              <a:t>submitted data</a:t>
            </a:r>
            <a:r>
              <a:rPr sz="2800">
                <a:solidFill>
                  <a:srgbClr val="0A6C39"/>
                </a:solidFill>
                <a:latin typeface="Arial"/>
                <a:ea typeface="+mn-ea"/>
                <a:cs typeface="Arial"/>
              </a:rPr>
              <a:t>?</a:t>
            </a:r>
            <a:endParaRPr sz="2800">
              <a:solidFill>
                <a:prstClr val="black"/>
              </a:solidFill>
              <a:latin typeface="Arial"/>
              <a:ea typeface="+mn-ea"/>
              <a:cs typeface="Arial"/>
            </a:endParaRPr>
          </a:p>
        </p:txBody>
      </p:sp>
      <p:sp>
        <p:nvSpPr>
          <p:cNvPr id="3" name="object 3"/>
          <p:cNvSpPr txBox="1"/>
          <p:nvPr/>
        </p:nvSpPr>
        <p:spPr>
          <a:xfrm>
            <a:off x="533400" y="1600200"/>
            <a:ext cx="3048000" cy="1438000"/>
          </a:xfrm>
          <a:prstGeom prst="rect">
            <a:avLst/>
          </a:prstGeom>
        </p:spPr>
        <p:txBody>
          <a:bodyPr vert="horz" wrap="square" lIns="0" tIns="0" rIns="0" bIns="0" rtlCol="0">
            <a:spAutoFit/>
          </a:bodyPr>
          <a:lstStyle/>
          <a:p>
            <a:pPr marL="12700" marR="5080" defTabSz="457200" eaLnBrk="1" fontAlgn="auto" hangingPunct="1">
              <a:lnSpc>
                <a:spcPts val="2800"/>
              </a:lnSpc>
              <a:spcBef>
                <a:spcPts val="0"/>
              </a:spcBef>
              <a:spcAft>
                <a:spcPts val="0"/>
              </a:spcAft>
            </a:pPr>
            <a:r>
              <a:rPr lang="en-US" spc="-15">
                <a:solidFill>
                  <a:prstClr val="black"/>
                </a:solidFill>
                <a:latin typeface="Arial"/>
                <a:ea typeface="+mn-ea"/>
                <a:cs typeface="Arial"/>
              </a:rPr>
              <a:t>Generate color-coded maps of invasive species  presence alongside trails</a:t>
            </a:r>
            <a:endParaRPr>
              <a:solidFill>
                <a:prstClr val="black"/>
              </a:solidFill>
              <a:latin typeface="Arial"/>
              <a:ea typeface="+mn-ea"/>
              <a:cs typeface="Arial"/>
            </a:endParaRPr>
          </a:p>
        </p:txBody>
      </p:sp>
      <p:sp>
        <p:nvSpPr>
          <p:cNvPr id="4" name="object 4"/>
          <p:cNvSpPr txBox="1"/>
          <p:nvPr/>
        </p:nvSpPr>
        <p:spPr>
          <a:xfrm>
            <a:off x="984250" y="3581400"/>
            <a:ext cx="554990" cy="482600"/>
          </a:xfrm>
          <a:prstGeom prst="rect">
            <a:avLst/>
          </a:prstGeom>
        </p:spPr>
        <p:txBody>
          <a:bodyPr vert="horz" wrap="square" lIns="0" tIns="0" rIns="0" bIns="0" rtlCol="0">
            <a:spAutoFit/>
          </a:bodyPr>
          <a:lstStyle/>
          <a:p>
            <a:pPr marL="12700" marR="5080" defTabSz="457200" eaLnBrk="1" fontAlgn="auto" hangingPunct="1">
              <a:lnSpc>
                <a:spcPct val="116700"/>
              </a:lnSpc>
              <a:spcBef>
                <a:spcPts val="0"/>
              </a:spcBef>
              <a:spcAft>
                <a:spcPts val="0"/>
              </a:spcAft>
            </a:pPr>
            <a:r>
              <a:rPr sz="1500">
                <a:solidFill>
                  <a:prstClr val="black"/>
                </a:solidFill>
                <a:latin typeface="Arial"/>
                <a:ea typeface="+mn-ea"/>
                <a:cs typeface="Arial"/>
              </a:rPr>
              <a:t>Blue </a:t>
            </a:r>
            <a:r>
              <a:rPr sz="1500" spc="-15">
                <a:solidFill>
                  <a:prstClr val="black"/>
                </a:solidFill>
                <a:latin typeface="Arial"/>
                <a:ea typeface="+mn-ea"/>
                <a:cs typeface="Arial"/>
              </a:rPr>
              <a:t>Green</a:t>
            </a:r>
            <a:endParaRPr sz="1500">
              <a:solidFill>
                <a:prstClr val="black"/>
              </a:solidFill>
              <a:latin typeface="Arial"/>
              <a:ea typeface="+mn-ea"/>
              <a:cs typeface="Arial"/>
            </a:endParaRPr>
          </a:p>
        </p:txBody>
      </p:sp>
      <p:sp>
        <p:nvSpPr>
          <p:cNvPr id="5" name="object 5"/>
          <p:cNvSpPr txBox="1"/>
          <p:nvPr/>
        </p:nvSpPr>
        <p:spPr>
          <a:xfrm>
            <a:off x="1672489" y="3581400"/>
            <a:ext cx="655955" cy="482600"/>
          </a:xfrm>
          <a:prstGeom prst="rect">
            <a:avLst/>
          </a:prstGeom>
        </p:spPr>
        <p:txBody>
          <a:bodyPr vert="horz" wrap="square" lIns="0" tIns="0" rIns="0" bIns="0" rtlCol="0">
            <a:spAutoFit/>
          </a:bodyPr>
          <a:lstStyle/>
          <a:p>
            <a:pPr marL="22860" defTabSz="457200" eaLnBrk="1" fontAlgn="auto" hangingPunct="1">
              <a:spcBef>
                <a:spcPts val="0"/>
              </a:spcBef>
              <a:spcAft>
                <a:spcPts val="0"/>
              </a:spcAft>
            </a:pPr>
            <a:r>
              <a:rPr sz="1500" spc="-10">
                <a:solidFill>
                  <a:prstClr val="black"/>
                </a:solidFill>
                <a:latin typeface="Arial"/>
                <a:ea typeface="+mn-ea"/>
                <a:cs typeface="Arial"/>
              </a:rPr>
              <a:t>=</a:t>
            </a:r>
            <a:r>
              <a:rPr sz="1500" spc="-5">
                <a:solidFill>
                  <a:prstClr val="black"/>
                </a:solidFill>
                <a:latin typeface="Arial"/>
                <a:ea typeface="+mn-ea"/>
                <a:cs typeface="Arial"/>
              </a:rPr>
              <a:t> </a:t>
            </a:r>
            <a:r>
              <a:rPr sz="1500">
                <a:solidFill>
                  <a:prstClr val="black"/>
                </a:solidFill>
                <a:latin typeface="Arial"/>
                <a:ea typeface="+mn-ea"/>
                <a:cs typeface="Arial"/>
              </a:rPr>
              <a:t>None</a:t>
            </a:r>
          </a:p>
          <a:p>
            <a:pPr marL="12700" defTabSz="457200" eaLnBrk="1" fontAlgn="auto" hangingPunct="1">
              <a:spcBef>
                <a:spcPts val="300"/>
              </a:spcBef>
              <a:spcAft>
                <a:spcPts val="0"/>
              </a:spcAft>
            </a:pPr>
            <a:r>
              <a:rPr sz="1500" spc="-10">
                <a:solidFill>
                  <a:prstClr val="black"/>
                </a:solidFill>
                <a:latin typeface="Arial"/>
                <a:ea typeface="+mn-ea"/>
                <a:cs typeface="Arial"/>
              </a:rPr>
              <a:t>=</a:t>
            </a:r>
            <a:r>
              <a:rPr sz="1500" spc="-5">
                <a:solidFill>
                  <a:prstClr val="black"/>
                </a:solidFill>
                <a:latin typeface="Arial"/>
                <a:ea typeface="+mn-ea"/>
                <a:cs typeface="Arial"/>
              </a:rPr>
              <a:t> </a:t>
            </a:r>
            <a:r>
              <a:rPr sz="1500" spc="-10">
                <a:solidFill>
                  <a:prstClr val="black"/>
                </a:solidFill>
                <a:latin typeface="Arial"/>
                <a:ea typeface="+mn-ea"/>
                <a:cs typeface="Arial"/>
              </a:rPr>
              <a:t>F</a:t>
            </a:r>
            <a:r>
              <a:rPr sz="1500">
                <a:solidFill>
                  <a:prstClr val="black"/>
                </a:solidFill>
                <a:latin typeface="Arial"/>
                <a:ea typeface="+mn-ea"/>
                <a:cs typeface="Arial"/>
              </a:rPr>
              <a:t>ew</a:t>
            </a:r>
          </a:p>
        </p:txBody>
      </p:sp>
      <p:sp>
        <p:nvSpPr>
          <p:cNvPr id="6" name="object 6"/>
          <p:cNvSpPr txBox="1"/>
          <p:nvPr/>
        </p:nvSpPr>
        <p:spPr>
          <a:xfrm>
            <a:off x="984250" y="4127500"/>
            <a:ext cx="1682750" cy="762000"/>
          </a:xfrm>
          <a:prstGeom prst="rect">
            <a:avLst/>
          </a:prstGeom>
        </p:spPr>
        <p:txBody>
          <a:bodyPr vert="horz" wrap="square" lIns="0" tIns="0" rIns="0" bIns="0" rtlCol="0">
            <a:spAutoFit/>
          </a:bodyPr>
          <a:lstStyle/>
          <a:p>
            <a:pPr marL="12700" marR="5080" defTabSz="457200" eaLnBrk="1" fontAlgn="auto" hangingPunct="1">
              <a:lnSpc>
                <a:spcPct val="119400"/>
              </a:lnSpc>
              <a:spcBef>
                <a:spcPts val="0"/>
              </a:spcBef>
              <a:spcAft>
                <a:spcPts val="0"/>
              </a:spcAft>
              <a:tabLst>
                <a:tab pos="679450" algn="l"/>
              </a:tabLst>
            </a:pPr>
            <a:r>
              <a:rPr sz="1500">
                <a:solidFill>
                  <a:prstClr val="black"/>
                </a:solidFill>
                <a:latin typeface="Arial"/>
                <a:ea typeface="+mn-ea"/>
                <a:cs typeface="Arial"/>
              </a:rPr>
              <a:t>Yellow </a:t>
            </a:r>
            <a:r>
              <a:rPr sz="1500" spc="-5">
                <a:solidFill>
                  <a:prstClr val="black"/>
                </a:solidFill>
                <a:latin typeface="Arial"/>
                <a:ea typeface="+mn-ea"/>
                <a:cs typeface="Arial"/>
              </a:rPr>
              <a:t> </a:t>
            </a:r>
            <a:r>
              <a:rPr sz="1500" spc="-10">
                <a:solidFill>
                  <a:prstClr val="black"/>
                </a:solidFill>
                <a:latin typeface="Arial"/>
                <a:ea typeface="+mn-ea"/>
                <a:cs typeface="Arial"/>
              </a:rPr>
              <a:t>=</a:t>
            </a:r>
            <a:r>
              <a:rPr sz="1500" spc="-5">
                <a:solidFill>
                  <a:prstClr val="black"/>
                </a:solidFill>
                <a:latin typeface="Arial"/>
                <a:ea typeface="+mn-ea"/>
                <a:cs typeface="Arial"/>
              </a:rPr>
              <a:t> </a:t>
            </a:r>
            <a:r>
              <a:rPr sz="1500">
                <a:solidFill>
                  <a:prstClr val="black"/>
                </a:solidFill>
                <a:latin typeface="Arial"/>
                <a:ea typeface="+mn-ea"/>
                <a:cs typeface="Arial"/>
              </a:rPr>
              <a:t>Some </a:t>
            </a:r>
            <a:r>
              <a:rPr sz="1500" spc="-15">
                <a:solidFill>
                  <a:prstClr val="black"/>
                </a:solidFill>
                <a:latin typeface="Arial"/>
                <a:ea typeface="+mn-ea"/>
                <a:cs typeface="Arial"/>
              </a:rPr>
              <a:t>O</a:t>
            </a:r>
            <a:r>
              <a:rPr sz="1500">
                <a:solidFill>
                  <a:prstClr val="black"/>
                </a:solidFill>
                <a:latin typeface="Arial"/>
                <a:ea typeface="+mn-ea"/>
                <a:cs typeface="Arial"/>
              </a:rPr>
              <a:t>range</a:t>
            </a:r>
            <a:r>
              <a:rPr sz="1500" spc="-5">
                <a:solidFill>
                  <a:prstClr val="black"/>
                </a:solidFill>
                <a:latin typeface="Arial"/>
                <a:ea typeface="+mn-ea"/>
                <a:cs typeface="Arial"/>
              </a:rPr>
              <a:t> </a:t>
            </a:r>
            <a:r>
              <a:rPr sz="1500" spc="-10">
                <a:solidFill>
                  <a:prstClr val="black"/>
                </a:solidFill>
                <a:latin typeface="Arial"/>
                <a:ea typeface="+mn-ea"/>
                <a:cs typeface="Arial"/>
              </a:rPr>
              <a:t>=</a:t>
            </a:r>
            <a:r>
              <a:rPr sz="1500" spc="-5">
                <a:solidFill>
                  <a:prstClr val="black"/>
                </a:solidFill>
                <a:latin typeface="Arial"/>
                <a:ea typeface="+mn-ea"/>
                <a:cs typeface="Arial"/>
              </a:rPr>
              <a:t> </a:t>
            </a:r>
            <a:r>
              <a:rPr sz="1500">
                <a:solidFill>
                  <a:prstClr val="black"/>
                </a:solidFill>
                <a:latin typeface="Arial"/>
                <a:ea typeface="+mn-ea"/>
                <a:cs typeface="Arial"/>
              </a:rPr>
              <a:t>Many Red	</a:t>
            </a:r>
            <a:r>
              <a:rPr sz="1500" spc="-10">
                <a:solidFill>
                  <a:prstClr val="black"/>
                </a:solidFill>
                <a:latin typeface="Arial"/>
                <a:ea typeface="+mn-ea"/>
                <a:cs typeface="Arial"/>
              </a:rPr>
              <a:t>=</a:t>
            </a:r>
            <a:r>
              <a:rPr sz="1500" spc="-5">
                <a:solidFill>
                  <a:prstClr val="black"/>
                </a:solidFill>
                <a:latin typeface="Arial"/>
                <a:ea typeface="+mn-ea"/>
                <a:cs typeface="Arial"/>
              </a:rPr>
              <a:t> </a:t>
            </a:r>
            <a:r>
              <a:rPr sz="1500" spc="-10">
                <a:solidFill>
                  <a:prstClr val="black"/>
                </a:solidFill>
                <a:latin typeface="Arial"/>
                <a:ea typeface="+mn-ea"/>
                <a:cs typeface="Arial"/>
              </a:rPr>
              <a:t>Ext</a:t>
            </a:r>
            <a:r>
              <a:rPr sz="1500">
                <a:solidFill>
                  <a:prstClr val="black"/>
                </a:solidFill>
                <a:latin typeface="Arial"/>
                <a:ea typeface="+mn-ea"/>
                <a:cs typeface="Arial"/>
              </a:rPr>
              <a:t>ensive</a:t>
            </a:r>
          </a:p>
        </p:txBody>
      </p:sp>
      <p:sp>
        <p:nvSpPr>
          <p:cNvPr id="7" name="object 7"/>
          <p:cNvSpPr/>
          <p:nvPr/>
        </p:nvSpPr>
        <p:spPr>
          <a:xfrm>
            <a:off x="4194515" y="822203"/>
            <a:ext cx="4597218" cy="594934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457200" eaLnBrk="1" fontAlgn="auto" hangingPunct="1">
              <a:spcBef>
                <a:spcPts val="0"/>
              </a:spcBef>
              <a:spcAft>
                <a:spcPts val="0"/>
              </a:spcAft>
            </a:pPr>
            <a:endParaRPr sz="1800">
              <a:solidFill>
                <a:prstClr val="black"/>
              </a:solidFill>
              <a:latin typeface="Calibri"/>
              <a:ea typeface="+mn-ea"/>
            </a:endParaRPr>
          </a:p>
        </p:txBody>
      </p:sp>
      <p:sp>
        <p:nvSpPr>
          <p:cNvPr id="8" name="object 8"/>
          <p:cNvSpPr/>
          <p:nvPr/>
        </p:nvSpPr>
        <p:spPr>
          <a:xfrm>
            <a:off x="4189752" y="817440"/>
            <a:ext cx="4606925" cy="5958840"/>
          </a:xfrm>
          <a:custGeom>
            <a:avLst/>
            <a:gdLst/>
            <a:ahLst/>
            <a:cxnLst/>
            <a:rect l="l" t="t" r="r" b="b"/>
            <a:pathLst>
              <a:path w="4606925" h="5958840">
                <a:moveTo>
                  <a:pt x="0" y="0"/>
                </a:moveTo>
                <a:lnTo>
                  <a:pt x="4606923" y="0"/>
                </a:lnTo>
                <a:lnTo>
                  <a:pt x="4606923" y="5958679"/>
                </a:lnTo>
                <a:lnTo>
                  <a:pt x="0" y="5958679"/>
                </a:lnTo>
                <a:lnTo>
                  <a:pt x="0" y="0"/>
                </a:lnTo>
                <a:close/>
              </a:path>
            </a:pathLst>
          </a:custGeom>
          <a:ln w="9524">
            <a:solidFill>
              <a:srgbClr val="919191"/>
            </a:solidFill>
          </a:ln>
        </p:spPr>
        <p:txBody>
          <a:bodyPr wrap="square" lIns="0" tIns="0" rIns="0" bIns="0" rtlCol="0"/>
          <a:lstStyle/>
          <a:p>
            <a:pPr defTabSz="457200" eaLnBrk="1" fontAlgn="auto" hangingPunct="1">
              <a:spcBef>
                <a:spcPts val="0"/>
              </a:spcBef>
              <a:spcAft>
                <a:spcPts val="0"/>
              </a:spcAft>
            </a:pPr>
            <a:endParaRPr sz="1800">
              <a:solidFill>
                <a:prstClr val="black"/>
              </a:solidFill>
              <a:latin typeface="Calibri"/>
              <a:ea typeface="+mn-ea"/>
            </a:endParaRPr>
          </a:p>
        </p:txBody>
      </p:sp>
    </p:spTree>
    <p:extLst>
      <p:ext uri="{BB962C8B-B14F-4D97-AF65-F5344CB8AC3E}">
        <p14:creationId xmlns:p14="http://schemas.microsoft.com/office/powerpoint/2010/main" val="748147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69806" y="2895600"/>
            <a:ext cx="3074194" cy="2669244"/>
          </a:xfrm>
          <a:prstGeom prst="rect">
            <a:avLst/>
          </a:prstGeom>
          <a:noFill/>
          <a:ln w="9525">
            <a:solidFill>
              <a:schemeClr val="bg1">
                <a:lumMod val="50000"/>
              </a:schemeClr>
            </a:solidFill>
            <a:miter lim="800000"/>
            <a:headEnd/>
            <a:tailEnd/>
          </a:ln>
          <a:effectLst/>
        </p:spPr>
      </p:pic>
      <p:sp>
        <p:nvSpPr>
          <p:cNvPr id="6" name="Oval 5"/>
          <p:cNvSpPr/>
          <p:nvPr/>
        </p:nvSpPr>
        <p:spPr>
          <a:xfrm>
            <a:off x="6915150" y="3997235"/>
            <a:ext cx="800100" cy="62865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350">
              <a:solidFill>
                <a:prstClr val="white"/>
              </a:solidFill>
              <a:latin typeface="Arial" panose="020B0604020202020204" pitchFamily="34" charset="0"/>
              <a:ea typeface="ＭＳ Ｐゴシック"/>
            </a:endParaRPr>
          </a:p>
        </p:txBody>
      </p:sp>
      <p:sp>
        <p:nvSpPr>
          <p:cNvPr id="13318" name="TextBox 6"/>
          <p:cNvSpPr txBox="1">
            <a:spLocks noChangeArrowheads="1"/>
          </p:cNvSpPr>
          <p:nvPr/>
        </p:nvSpPr>
        <p:spPr bwMode="auto">
          <a:xfrm>
            <a:off x="6553200" y="5791200"/>
            <a:ext cx="1143000" cy="300082"/>
          </a:xfrm>
          <a:prstGeom prst="rect">
            <a:avLst/>
          </a:prstGeom>
          <a:noFill/>
          <a:ln w="9525">
            <a:noFill/>
            <a:miter lim="800000"/>
            <a:headEnd/>
            <a:tailEnd/>
          </a:ln>
        </p:spPr>
        <p:txBody>
          <a:bodyPr wrap="square">
            <a:spAutoFit/>
          </a:bodyPr>
          <a:lstStyle/>
          <a:p>
            <a:pPr defTabSz="457200" eaLnBrk="1" fontAlgn="auto" hangingPunct="1">
              <a:spcBef>
                <a:spcPts val="0"/>
              </a:spcBef>
              <a:spcAft>
                <a:spcPts val="0"/>
              </a:spcAft>
            </a:pPr>
            <a:r>
              <a:rPr lang="en-US" sz="1350">
                <a:solidFill>
                  <a:prstClr val="black"/>
                </a:solidFill>
                <a:ea typeface="ＭＳ Ｐゴシック"/>
              </a:rPr>
              <a:t>BEFORE</a:t>
            </a:r>
          </a:p>
        </p:txBody>
      </p:sp>
      <p:sp>
        <p:nvSpPr>
          <p:cNvPr id="2" name="Title 1"/>
          <p:cNvSpPr>
            <a:spLocks noGrp="1"/>
          </p:cNvSpPr>
          <p:nvPr>
            <p:ph type="title"/>
          </p:nvPr>
        </p:nvSpPr>
        <p:spPr>
          <a:xfrm>
            <a:off x="298938" y="0"/>
            <a:ext cx="9149862" cy="533400"/>
          </a:xfrm>
        </p:spPr>
        <p:txBody>
          <a:bodyPr/>
          <a:lstStyle/>
          <a:p>
            <a:r>
              <a:rPr lang="en-US"/>
              <a:t>Relationship with Restoration Crews</a:t>
            </a:r>
          </a:p>
        </p:txBody>
      </p:sp>
      <p:sp>
        <p:nvSpPr>
          <p:cNvPr id="8" name="TextBox 7">
            <a:extLst>
              <a:ext uri="{FF2B5EF4-FFF2-40B4-BE49-F238E27FC236}">
                <a16:creationId xmlns:a16="http://schemas.microsoft.com/office/drawing/2014/main" id="{BAF2B7C1-5242-4587-9A03-580DD1E120E5}"/>
              </a:ext>
            </a:extLst>
          </p:cNvPr>
          <p:cNvSpPr txBox="1"/>
          <p:nvPr/>
        </p:nvSpPr>
        <p:spPr>
          <a:xfrm>
            <a:off x="228600" y="1144250"/>
            <a:ext cx="8458200" cy="1446550"/>
          </a:xfrm>
          <a:prstGeom prst="rect">
            <a:avLst/>
          </a:prstGeom>
          <a:noFill/>
        </p:spPr>
        <p:txBody>
          <a:bodyPr wrap="square" rtlCol="0">
            <a:spAutoFit/>
          </a:bodyPr>
          <a:lstStyle/>
          <a:p>
            <a:pPr marL="342900" indent="-342900" defTabSz="457200" eaLnBrk="1" fontAlgn="auto" hangingPunct="1">
              <a:spcBef>
                <a:spcPts val="0"/>
              </a:spcBef>
              <a:spcAft>
                <a:spcPts val="0"/>
              </a:spcAft>
              <a:buFont typeface="Arial"/>
              <a:buChar char="•"/>
            </a:pPr>
            <a:r>
              <a:rPr lang="en-US" sz="2200">
                <a:solidFill>
                  <a:prstClr val="black"/>
                </a:solidFill>
                <a:latin typeface="Arial"/>
                <a:ea typeface="ＭＳ Ｐゴシック"/>
              </a:rPr>
              <a:t>Use survey information to identify areas where the removal of invasive species will allow us to prevent them from spreading into un-invaded communities</a:t>
            </a:r>
          </a:p>
          <a:p>
            <a:pPr marL="342900" indent="-342900" defTabSz="457200" eaLnBrk="1" fontAlgn="auto" hangingPunct="1">
              <a:spcBef>
                <a:spcPts val="0"/>
              </a:spcBef>
              <a:spcAft>
                <a:spcPts val="0"/>
              </a:spcAft>
              <a:buFont typeface="Arial"/>
              <a:buChar char="•"/>
            </a:pPr>
            <a:r>
              <a:rPr lang="en-US" sz="2200">
                <a:solidFill>
                  <a:prstClr val="black"/>
                </a:solidFill>
                <a:latin typeface="Arial"/>
                <a:ea typeface="ＭＳ Ｐゴシック"/>
              </a:rPr>
              <a:t>Schedule workdays to strategically remove target species</a:t>
            </a:r>
          </a:p>
        </p:txBody>
      </p:sp>
      <p:pic>
        <p:nvPicPr>
          <p:cNvPr id="4" name="Picture 3"/>
          <p:cNvPicPr>
            <a:picLocks noChangeAspect="1"/>
          </p:cNvPicPr>
          <p:nvPr/>
        </p:nvPicPr>
        <p:blipFill>
          <a:blip r:embed="rId3"/>
          <a:stretch>
            <a:fillRect/>
          </a:stretch>
        </p:blipFill>
        <p:spPr>
          <a:xfrm>
            <a:off x="228600" y="2743200"/>
            <a:ext cx="5520865" cy="3352800"/>
          </a:xfrm>
          <a:prstGeom prst="rect">
            <a:avLst/>
          </a:prstGeom>
        </p:spPr>
      </p:pic>
    </p:spTree>
    <p:extLst>
      <p:ext uri="{BB962C8B-B14F-4D97-AF65-F5344CB8AC3E}">
        <p14:creationId xmlns:p14="http://schemas.microsoft.com/office/powerpoint/2010/main" val="2648017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Problems with this methodology</a:t>
            </a:r>
          </a:p>
        </p:txBody>
      </p:sp>
      <p:sp>
        <p:nvSpPr>
          <p:cNvPr id="3" name="Content Placeholder 2"/>
          <p:cNvSpPr>
            <a:spLocks noGrp="1"/>
          </p:cNvSpPr>
          <p:nvPr>
            <p:ph idx="1"/>
          </p:nvPr>
        </p:nvSpPr>
        <p:spPr>
          <a:xfrm>
            <a:off x="381000" y="1600200"/>
            <a:ext cx="3962400" cy="4572000"/>
          </a:xfrm>
        </p:spPr>
        <p:txBody>
          <a:bodyPr/>
          <a:lstStyle/>
          <a:p>
            <a:r>
              <a:rPr lang="en-US"/>
              <a:t>Difficult to assess boundaries of infestation in early detection stage</a:t>
            </a:r>
          </a:p>
          <a:p>
            <a:r>
              <a:rPr lang="en-US"/>
              <a:t>Difficult to ensure all target species have been treated (and not missed) once management begins</a:t>
            </a:r>
          </a:p>
          <a:p>
            <a:endParaRPr lang="en-US"/>
          </a:p>
          <a:p>
            <a:endParaRPr lang="en-US"/>
          </a:p>
        </p:txBody>
      </p:sp>
      <p:pic>
        <p:nvPicPr>
          <p:cNvPr id="4" name="Picture 3"/>
          <p:cNvPicPr>
            <a:picLocks noChangeAspect="1"/>
          </p:cNvPicPr>
          <p:nvPr/>
        </p:nvPicPr>
        <p:blipFill>
          <a:blip r:embed="rId2"/>
          <a:stretch>
            <a:fillRect/>
          </a:stretch>
        </p:blipFill>
        <p:spPr>
          <a:xfrm>
            <a:off x="4572000" y="1447800"/>
            <a:ext cx="4213832" cy="5257800"/>
          </a:xfrm>
          <a:prstGeom prst="rect">
            <a:avLst/>
          </a:prstGeom>
        </p:spPr>
      </p:pic>
    </p:spTree>
    <p:extLst>
      <p:ext uri="{BB962C8B-B14F-4D97-AF65-F5344CB8AC3E}">
        <p14:creationId xmlns:p14="http://schemas.microsoft.com/office/powerpoint/2010/main" val="332722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5446-4006-4DC3-8E1E-4F797DC95499}"/>
              </a:ext>
            </a:extLst>
          </p:cNvPr>
          <p:cNvSpPr>
            <a:spLocks noGrp="1"/>
          </p:cNvSpPr>
          <p:nvPr>
            <p:ph type="title"/>
          </p:nvPr>
        </p:nvSpPr>
        <p:spPr>
          <a:xfrm>
            <a:off x="738720" y="1138646"/>
            <a:ext cx="8405280" cy="533400"/>
          </a:xfrm>
        </p:spPr>
        <p:txBody>
          <a:bodyPr wrap="square" anchor="ctr">
            <a:normAutofit/>
          </a:bodyPr>
          <a:lstStyle/>
          <a:p>
            <a:pPr>
              <a:lnSpc>
                <a:spcPct val="90000"/>
              </a:lnSpc>
            </a:pPr>
            <a:r>
              <a:rPr lang="en-US" sz="2500"/>
              <a:t>How do we improve early detection in the Lower Hudson?</a:t>
            </a:r>
          </a:p>
        </p:txBody>
      </p:sp>
      <p:sp>
        <p:nvSpPr>
          <p:cNvPr id="3" name="Content Placeholder 2">
            <a:extLst>
              <a:ext uri="{FF2B5EF4-FFF2-40B4-BE49-F238E27FC236}">
                <a16:creationId xmlns:a16="http://schemas.microsoft.com/office/drawing/2014/main" id="{54B7B8BA-A1B8-497C-AD6E-6B94F5CB13F6}"/>
              </a:ext>
            </a:extLst>
          </p:cNvPr>
          <p:cNvSpPr>
            <a:spLocks noGrp="1"/>
          </p:cNvSpPr>
          <p:nvPr>
            <p:ph sz="half" idx="1"/>
          </p:nvPr>
        </p:nvSpPr>
        <p:spPr>
          <a:xfrm>
            <a:off x="3942676" y="1708355"/>
            <a:ext cx="1371600" cy="533400"/>
          </a:xfrm>
        </p:spPr>
        <p:txBody>
          <a:bodyPr wrap="square" anchor="t">
            <a:normAutofit/>
          </a:bodyPr>
          <a:lstStyle/>
          <a:p>
            <a:pPr marL="0" indent="0">
              <a:lnSpc>
                <a:spcPct val="90000"/>
              </a:lnSpc>
              <a:buNone/>
            </a:pPr>
            <a:r>
              <a:rPr lang="en-US" sz="2400" b="1"/>
              <a:t>DOGS!!</a:t>
            </a:r>
          </a:p>
        </p:txBody>
      </p:sp>
      <p:pic>
        <p:nvPicPr>
          <p:cNvPr id="19" name="Picture 18" descr="A cartoon of a person and a dog&#10;&#10;AI-generated content may be incorrect.">
            <a:extLst>
              <a:ext uri="{FF2B5EF4-FFF2-40B4-BE49-F238E27FC236}">
                <a16:creationId xmlns:a16="http://schemas.microsoft.com/office/drawing/2014/main" id="{D8444325-21FA-596E-D2B0-F517686962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2710" y="2209800"/>
            <a:ext cx="6211533" cy="4235136"/>
          </a:xfrm>
          <a:prstGeom prst="rect">
            <a:avLst/>
          </a:prstGeom>
        </p:spPr>
      </p:pic>
    </p:spTree>
    <p:extLst>
      <p:ext uri="{BB962C8B-B14F-4D97-AF65-F5344CB8AC3E}">
        <p14:creationId xmlns:p14="http://schemas.microsoft.com/office/powerpoint/2010/main" val="590328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2E83-7A4F-DBF5-7B9E-F6382DA0BBEF}"/>
              </a:ext>
            </a:extLst>
          </p:cNvPr>
          <p:cNvSpPr>
            <a:spLocks noGrp="1"/>
          </p:cNvSpPr>
          <p:nvPr>
            <p:ph type="title"/>
          </p:nvPr>
        </p:nvSpPr>
        <p:spPr>
          <a:xfrm>
            <a:off x="0" y="1295400"/>
            <a:ext cx="9149862" cy="533400"/>
          </a:xfrm>
        </p:spPr>
        <p:txBody>
          <a:bodyPr/>
          <a:lstStyle/>
          <a:p>
            <a:r>
              <a:rPr lang="en-US" b="1" i="0">
                <a:effectLst/>
                <a:latin typeface="ui-sans-serif"/>
              </a:rPr>
              <a:t>NYNJTC Conservation Dogs Program</a:t>
            </a:r>
            <a:br>
              <a:rPr lang="en-US"/>
            </a:br>
            <a:r>
              <a:rPr lang="en-US" sz="2400">
                <a:latin typeface="Arial"/>
                <a:cs typeface="Arial"/>
              </a:rPr>
              <a:t>Presented by Arden Blumenthal &amp; Sarah Jackson</a:t>
            </a:r>
          </a:p>
        </p:txBody>
      </p:sp>
      <p:pic>
        <p:nvPicPr>
          <p:cNvPr id="5" name="Picture 4" descr="A black dog in the woods&#10;&#10;AI-generated content may be incorrect.">
            <a:extLst>
              <a:ext uri="{FF2B5EF4-FFF2-40B4-BE49-F238E27FC236}">
                <a16:creationId xmlns:a16="http://schemas.microsoft.com/office/drawing/2014/main" id="{EF044CED-5D1D-A118-02DF-8776640819A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400" y="2209800"/>
            <a:ext cx="3749759" cy="4265662"/>
          </a:xfrm>
          <a:prstGeom prst="rect">
            <a:avLst/>
          </a:prstGeom>
        </p:spPr>
      </p:pic>
      <p:pic>
        <p:nvPicPr>
          <p:cNvPr id="10" name="Picture 9" descr="A logo of a dog&#10;&#10;AI-generated content may be incorrect.">
            <a:extLst>
              <a:ext uri="{FF2B5EF4-FFF2-40B4-BE49-F238E27FC236}">
                <a16:creationId xmlns:a16="http://schemas.microsoft.com/office/drawing/2014/main" id="{5CE4E477-BA7D-0E74-947A-20993A5708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5200" y="1143000"/>
            <a:ext cx="6172200" cy="6172200"/>
          </a:xfrm>
          <a:prstGeom prst="rect">
            <a:avLst/>
          </a:prstGeom>
        </p:spPr>
      </p:pic>
    </p:spTree>
    <p:extLst>
      <p:ext uri="{BB962C8B-B14F-4D97-AF65-F5344CB8AC3E}">
        <p14:creationId xmlns:p14="http://schemas.microsoft.com/office/powerpoint/2010/main" val="2833075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2BA1-D163-20A5-DF03-03CC66090A82}"/>
              </a:ext>
            </a:extLst>
          </p:cNvPr>
          <p:cNvSpPr>
            <a:spLocks noGrp="1"/>
          </p:cNvSpPr>
          <p:nvPr>
            <p:ph type="title"/>
          </p:nvPr>
        </p:nvSpPr>
        <p:spPr>
          <a:xfrm>
            <a:off x="72515" y="1177834"/>
            <a:ext cx="9149862" cy="533400"/>
          </a:xfrm>
        </p:spPr>
        <p:txBody>
          <a:bodyPr/>
          <a:lstStyle/>
          <a:p>
            <a:r>
              <a:rPr lang="en-US">
                <a:latin typeface="Arial"/>
                <a:cs typeface="Arial"/>
              </a:rPr>
              <a:t>Harnessing the power of canine </a:t>
            </a:r>
            <a:br>
              <a:rPr lang="en-US">
                <a:latin typeface="Arial"/>
                <a:cs typeface="Arial"/>
              </a:rPr>
            </a:br>
            <a:r>
              <a:rPr lang="en-US">
                <a:latin typeface="Arial"/>
                <a:cs typeface="Arial"/>
              </a:rPr>
              <a:t>noses for conservation</a:t>
            </a:r>
            <a:endParaRPr lang="en-US"/>
          </a:p>
        </p:txBody>
      </p:sp>
      <p:pic>
        <p:nvPicPr>
          <p:cNvPr id="6" name="NYNJTCVolunteerDogSurveyorProgram2025.mp4">
            <a:hlinkClick r:id="" action="ppaction://media"/>
            <a:extLst>
              <a:ext uri="{FF2B5EF4-FFF2-40B4-BE49-F238E27FC236}">
                <a16:creationId xmlns:a16="http://schemas.microsoft.com/office/drawing/2014/main" id="{30CB0DB3-B067-F305-1BA2-41B3AC026BC0}"/>
              </a:ext>
            </a:extLst>
          </p:cNvPr>
          <p:cNvPicPr>
            <a:picLocks noChangeAspect="1"/>
          </p:cNvPicPr>
          <p:nvPr>
            <a:videoFile r:link="rId2"/>
            <p:extLst>
              <p:ext uri="{DAA4B4D4-6D71-4841-9C94-3DE7FCFB9230}">
                <p14:media xmlns:p14="http://schemas.microsoft.com/office/powerpoint/2010/main" r:embed="rId1">
                  <p14:fade out="2000"/>
                </p14:media>
              </p:ext>
            </p:extLst>
          </p:nvPr>
        </p:nvPicPr>
        <p:blipFill>
          <a:blip r:embed="rId5"/>
          <a:stretch>
            <a:fillRect/>
          </a:stretch>
        </p:blipFill>
        <p:spPr>
          <a:xfrm>
            <a:off x="834544" y="2057400"/>
            <a:ext cx="7625804" cy="4289515"/>
          </a:xfrm>
          <a:prstGeom prst="rect">
            <a:avLst/>
          </a:prstGeom>
        </p:spPr>
      </p:pic>
    </p:spTree>
    <p:extLst>
      <p:ext uri="{BB962C8B-B14F-4D97-AF65-F5344CB8AC3E}">
        <p14:creationId xmlns:p14="http://schemas.microsoft.com/office/powerpoint/2010/main" val="337640358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68477" y="1206500"/>
            <a:ext cx="7407047" cy="330283"/>
          </a:xfrm>
          <a:prstGeom prst="rect">
            <a:avLst/>
          </a:prstGeom>
        </p:spPr>
        <p:txBody>
          <a:bodyPr lIns="0" tIns="0" rIns="0" bIns="0" rtlCol="0" anchor="t">
            <a:spAutoFit/>
          </a:bodyPr>
          <a:lstStyle/>
          <a:p>
            <a:pPr algn="ctr">
              <a:lnSpc>
                <a:spcPts val="2501"/>
              </a:lnSpc>
            </a:pPr>
            <a:r>
              <a:rPr lang="en-US" sz="2501" spc="88">
                <a:solidFill>
                  <a:srgbClr val="419486"/>
                </a:solidFill>
                <a:latin typeface="Poppins ExtraBold"/>
              </a:rPr>
              <a:t>CONSERVATION DETECTION DOGS HISTORY</a:t>
            </a:r>
          </a:p>
        </p:txBody>
      </p:sp>
      <p:grpSp>
        <p:nvGrpSpPr>
          <p:cNvPr id="35" name="Group 34">
            <a:extLst>
              <a:ext uri="{FF2B5EF4-FFF2-40B4-BE49-F238E27FC236}">
                <a16:creationId xmlns:a16="http://schemas.microsoft.com/office/drawing/2014/main" id="{CE608FE4-27AF-08C9-5FD5-5D9BF9A9795C}"/>
              </a:ext>
            </a:extLst>
          </p:cNvPr>
          <p:cNvGrpSpPr/>
          <p:nvPr/>
        </p:nvGrpSpPr>
        <p:grpSpPr>
          <a:xfrm>
            <a:off x="868477" y="2851359"/>
            <a:ext cx="7672850" cy="4007802"/>
            <a:chOff x="394180" y="2473353"/>
            <a:chExt cx="6952892" cy="3468168"/>
          </a:xfrm>
        </p:grpSpPr>
        <p:sp>
          <p:nvSpPr>
            <p:cNvPr id="5" name="AutoShape 5"/>
            <p:cNvSpPr/>
            <p:nvPr/>
          </p:nvSpPr>
          <p:spPr>
            <a:xfrm rot="-5400000">
              <a:off x="778755" y="2935095"/>
              <a:ext cx="573851" cy="0"/>
            </a:xfrm>
            <a:prstGeom prst="line">
              <a:avLst/>
            </a:prstGeom>
            <a:ln w="38100" cap="flat">
              <a:solidFill>
                <a:srgbClr val="494F56"/>
              </a:solidFill>
              <a:prstDash val="solid"/>
              <a:headEnd type="none" w="sm" len="sm"/>
              <a:tailEnd type="none" w="sm" len="sm"/>
            </a:ln>
          </p:spPr>
          <p:txBody>
            <a:bodyPr/>
            <a:lstStyle/>
            <a:p>
              <a:endParaRPr lang="en-US" sz="900"/>
            </a:p>
          </p:txBody>
        </p:sp>
        <p:grpSp>
          <p:nvGrpSpPr>
            <p:cNvPr id="6" name="Group 6"/>
            <p:cNvGrpSpPr/>
            <p:nvPr/>
          </p:nvGrpSpPr>
          <p:grpSpPr>
            <a:xfrm>
              <a:off x="394180" y="2473353"/>
              <a:ext cx="1343002" cy="471331"/>
              <a:chOff x="0" y="0"/>
              <a:chExt cx="3817868" cy="1339893"/>
            </a:xfrm>
          </p:grpSpPr>
          <p:sp>
            <p:nvSpPr>
              <p:cNvPr id="7" name="Freeform 7"/>
              <p:cNvSpPr/>
              <p:nvPr/>
            </p:nvSpPr>
            <p:spPr>
              <a:xfrm>
                <a:off x="0" y="0"/>
                <a:ext cx="3817868" cy="1339893"/>
              </a:xfrm>
              <a:custGeom>
                <a:avLst/>
                <a:gdLst/>
                <a:ahLst/>
                <a:cxnLst/>
                <a:rect l="l" t="t" r="r" b="b"/>
                <a:pathLst>
                  <a:path w="3817868" h="1339893">
                    <a:moveTo>
                      <a:pt x="3693408" y="1339893"/>
                    </a:moveTo>
                    <a:lnTo>
                      <a:pt x="124460" y="1339893"/>
                    </a:lnTo>
                    <a:cubicBezTo>
                      <a:pt x="55880" y="1339893"/>
                      <a:pt x="0" y="1284013"/>
                      <a:pt x="0" y="1215433"/>
                    </a:cubicBezTo>
                    <a:lnTo>
                      <a:pt x="0" y="124460"/>
                    </a:lnTo>
                    <a:cubicBezTo>
                      <a:pt x="0" y="55880"/>
                      <a:pt x="55880" y="0"/>
                      <a:pt x="124460" y="0"/>
                    </a:cubicBezTo>
                    <a:lnTo>
                      <a:pt x="3693408" y="0"/>
                    </a:lnTo>
                    <a:cubicBezTo>
                      <a:pt x="3761988" y="0"/>
                      <a:pt x="3817868" y="55880"/>
                      <a:pt x="3817868" y="124460"/>
                    </a:cubicBezTo>
                    <a:lnTo>
                      <a:pt x="3817868" y="1215433"/>
                    </a:lnTo>
                    <a:cubicBezTo>
                      <a:pt x="3817868" y="1284013"/>
                      <a:pt x="3761988" y="1339893"/>
                      <a:pt x="3693408" y="1339893"/>
                    </a:cubicBezTo>
                    <a:close/>
                  </a:path>
                </a:pathLst>
              </a:custGeom>
              <a:solidFill>
                <a:srgbClr val="EABD99"/>
              </a:solidFill>
            </p:spPr>
            <p:txBody>
              <a:bodyPr/>
              <a:lstStyle/>
              <a:p>
                <a:endParaRPr lang="en-US" sz="900"/>
              </a:p>
            </p:txBody>
          </p:sp>
        </p:grpSp>
        <p:sp>
          <p:nvSpPr>
            <p:cNvPr id="10" name="AutoShape 10"/>
            <p:cNvSpPr/>
            <p:nvPr/>
          </p:nvSpPr>
          <p:spPr>
            <a:xfrm rot="-5400000">
              <a:off x="2181505" y="3192887"/>
              <a:ext cx="573851" cy="0"/>
            </a:xfrm>
            <a:prstGeom prst="line">
              <a:avLst/>
            </a:prstGeom>
            <a:ln w="38100" cap="flat">
              <a:solidFill>
                <a:srgbClr val="494F56"/>
              </a:solidFill>
              <a:prstDash val="solid"/>
              <a:headEnd type="none" w="sm" len="sm"/>
              <a:tailEnd type="none" w="sm" len="sm"/>
            </a:ln>
          </p:spPr>
          <p:txBody>
            <a:bodyPr/>
            <a:lstStyle/>
            <a:p>
              <a:endParaRPr lang="en-US" sz="900"/>
            </a:p>
          </p:txBody>
        </p:sp>
        <p:grpSp>
          <p:nvGrpSpPr>
            <p:cNvPr id="11" name="Group 11"/>
            <p:cNvGrpSpPr/>
            <p:nvPr/>
          </p:nvGrpSpPr>
          <p:grpSpPr>
            <a:xfrm>
              <a:off x="1796930" y="2473353"/>
              <a:ext cx="1343002" cy="471331"/>
              <a:chOff x="0" y="0"/>
              <a:chExt cx="3817868" cy="1339893"/>
            </a:xfrm>
          </p:grpSpPr>
          <p:sp>
            <p:nvSpPr>
              <p:cNvPr id="12" name="Freeform 12"/>
              <p:cNvSpPr/>
              <p:nvPr/>
            </p:nvSpPr>
            <p:spPr>
              <a:xfrm>
                <a:off x="0" y="0"/>
                <a:ext cx="3817868" cy="1339893"/>
              </a:xfrm>
              <a:custGeom>
                <a:avLst/>
                <a:gdLst/>
                <a:ahLst/>
                <a:cxnLst/>
                <a:rect l="l" t="t" r="r" b="b"/>
                <a:pathLst>
                  <a:path w="3817868" h="1339893">
                    <a:moveTo>
                      <a:pt x="3693408" y="1339893"/>
                    </a:moveTo>
                    <a:lnTo>
                      <a:pt x="124460" y="1339893"/>
                    </a:lnTo>
                    <a:cubicBezTo>
                      <a:pt x="55880" y="1339893"/>
                      <a:pt x="0" y="1284013"/>
                      <a:pt x="0" y="1215433"/>
                    </a:cubicBezTo>
                    <a:lnTo>
                      <a:pt x="0" y="124460"/>
                    </a:lnTo>
                    <a:cubicBezTo>
                      <a:pt x="0" y="55880"/>
                      <a:pt x="55880" y="0"/>
                      <a:pt x="124460" y="0"/>
                    </a:cubicBezTo>
                    <a:lnTo>
                      <a:pt x="3693408" y="0"/>
                    </a:lnTo>
                    <a:cubicBezTo>
                      <a:pt x="3761988" y="0"/>
                      <a:pt x="3817868" y="55880"/>
                      <a:pt x="3817868" y="124460"/>
                    </a:cubicBezTo>
                    <a:lnTo>
                      <a:pt x="3817868" y="1215433"/>
                    </a:lnTo>
                    <a:cubicBezTo>
                      <a:pt x="3817868" y="1284013"/>
                      <a:pt x="3761988" y="1339893"/>
                      <a:pt x="3693408" y="1339893"/>
                    </a:cubicBezTo>
                    <a:close/>
                  </a:path>
                </a:pathLst>
              </a:custGeom>
              <a:solidFill>
                <a:srgbClr val="F4DB8B"/>
              </a:solidFill>
            </p:spPr>
            <p:txBody>
              <a:bodyPr/>
              <a:lstStyle/>
              <a:p>
                <a:endParaRPr lang="en-US" sz="900"/>
              </a:p>
            </p:txBody>
          </p:sp>
        </p:grpSp>
        <p:sp>
          <p:nvSpPr>
            <p:cNvPr id="13" name="AutoShape 13"/>
            <p:cNvSpPr/>
            <p:nvPr/>
          </p:nvSpPr>
          <p:spPr>
            <a:xfrm rot="-5400000">
              <a:off x="3453252" y="3334211"/>
              <a:ext cx="835856" cy="0"/>
            </a:xfrm>
            <a:prstGeom prst="line">
              <a:avLst/>
            </a:prstGeom>
            <a:ln w="38100" cap="flat">
              <a:solidFill>
                <a:srgbClr val="494F56"/>
              </a:solidFill>
              <a:prstDash val="solid"/>
              <a:headEnd type="none" w="sm" len="sm"/>
              <a:tailEnd type="none" w="sm" len="sm"/>
            </a:ln>
          </p:spPr>
          <p:txBody>
            <a:bodyPr/>
            <a:lstStyle/>
            <a:p>
              <a:endParaRPr lang="en-US" sz="900"/>
            </a:p>
          </p:txBody>
        </p:sp>
        <p:grpSp>
          <p:nvGrpSpPr>
            <p:cNvPr id="14" name="Group 14"/>
            <p:cNvGrpSpPr/>
            <p:nvPr/>
          </p:nvGrpSpPr>
          <p:grpSpPr>
            <a:xfrm>
              <a:off x="3199679" y="2473353"/>
              <a:ext cx="1343002" cy="471331"/>
              <a:chOff x="0" y="0"/>
              <a:chExt cx="3817868" cy="1339893"/>
            </a:xfrm>
          </p:grpSpPr>
          <p:sp>
            <p:nvSpPr>
              <p:cNvPr id="15" name="Freeform 15"/>
              <p:cNvSpPr/>
              <p:nvPr/>
            </p:nvSpPr>
            <p:spPr>
              <a:xfrm>
                <a:off x="0" y="0"/>
                <a:ext cx="3817868" cy="1339893"/>
              </a:xfrm>
              <a:custGeom>
                <a:avLst/>
                <a:gdLst/>
                <a:ahLst/>
                <a:cxnLst/>
                <a:rect l="l" t="t" r="r" b="b"/>
                <a:pathLst>
                  <a:path w="3817868" h="1339893">
                    <a:moveTo>
                      <a:pt x="3693408" y="1339893"/>
                    </a:moveTo>
                    <a:lnTo>
                      <a:pt x="124460" y="1339893"/>
                    </a:lnTo>
                    <a:cubicBezTo>
                      <a:pt x="55880" y="1339893"/>
                      <a:pt x="0" y="1284013"/>
                      <a:pt x="0" y="1215433"/>
                    </a:cubicBezTo>
                    <a:lnTo>
                      <a:pt x="0" y="124460"/>
                    </a:lnTo>
                    <a:cubicBezTo>
                      <a:pt x="0" y="55880"/>
                      <a:pt x="55880" y="0"/>
                      <a:pt x="124460" y="0"/>
                    </a:cubicBezTo>
                    <a:lnTo>
                      <a:pt x="3693408" y="0"/>
                    </a:lnTo>
                    <a:cubicBezTo>
                      <a:pt x="3761988" y="0"/>
                      <a:pt x="3817868" y="55880"/>
                      <a:pt x="3817868" y="124460"/>
                    </a:cubicBezTo>
                    <a:lnTo>
                      <a:pt x="3817868" y="1215433"/>
                    </a:lnTo>
                    <a:cubicBezTo>
                      <a:pt x="3817868" y="1284013"/>
                      <a:pt x="3761988" y="1339893"/>
                      <a:pt x="3693408" y="1339893"/>
                    </a:cubicBezTo>
                    <a:close/>
                  </a:path>
                </a:pathLst>
              </a:custGeom>
              <a:solidFill>
                <a:schemeClr val="accent1">
                  <a:lumMod val="40000"/>
                  <a:lumOff val="60000"/>
                </a:schemeClr>
              </a:solidFill>
            </p:spPr>
            <p:txBody>
              <a:bodyPr/>
              <a:lstStyle/>
              <a:p>
                <a:endParaRPr lang="en-US" sz="900"/>
              </a:p>
            </p:txBody>
          </p:sp>
        </p:grpSp>
        <p:sp>
          <p:nvSpPr>
            <p:cNvPr id="16" name="AutoShape 16"/>
            <p:cNvSpPr/>
            <p:nvPr/>
          </p:nvSpPr>
          <p:spPr>
            <a:xfrm rot="-5400000">
              <a:off x="4713947" y="3470354"/>
              <a:ext cx="1108225" cy="0"/>
            </a:xfrm>
            <a:prstGeom prst="line">
              <a:avLst/>
            </a:prstGeom>
            <a:ln w="38100" cap="flat">
              <a:solidFill>
                <a:srgbClr val="494F56"/>
              </a:solidFill>
              <a:prstDash val="solid"/>
              <a:headEnd type="none" w="sm" len="sm"/>
              <a:tailEnd type="none" w="sm" len="sm"/>
            </a:ln>
          </p:spPr>
          <p:txBody>
            <a:bodyPr/>
            <a:lstStyle/>
            <a:p>
              <a:endParaRPr lang="en-US" sz="900"/>
            </a:p>
          </p:txBody>
        </p:sp>
        <p:grpSp>
          <p:nvGrpSpPr>
            <p:cNvPr id="17" name="Group 17"/>
            <p:cNvGrpSpPr/>
            <p:nvPr/>
          </p:nvGrpSpPr>
          <p:grpSpPr>
            <a:xfrm>
              <a:off x="4601321" y="2473353"/>
              <a:ext cx="1343002" cy="471331"/>
              <a:chOff x="0" y="0"/>
              <a:chExt cx="3817868" cy="1339893"/>
            </a:xfrm>
          </p:grpSpPr>
          <p:sp>
            <p:nvSpPr>
              <p:cNvPr id="18" name="Freeform 18"/>
              <p:cNvSpPr/>
              <p:nvPr/>
            </p:nvSpPr>
            <p:spPr>
              <a:xfrm>
                <a:off x="0" y="0"/>
                <a:ext cx="3817868" cy="1339893"/>
              </a:xfrm>
              <a:custGeom>
                <a:avLst/>
                <a:gdLst/>
                <a:ahLst/>
                <a:cxnLst/>
                <a:rect l="l" t="t" r="r" b="b"/>
                <a:pathLst>
                  <a:path w="3817868" h="1339893">
                    <a:moveTo>
                      <a:pt x="3693408" y="1339893"/>
                    </a:moveTo>
                    <a:lnTo>
                      <a:pt x="124460" y="1339893"/>
                    </a:lnTo>
                    <a:cubicBezTo>
                      <a:pt x="55880" y="1339893"/>
                      <a:pt x="0" y="1284013"/>
                      <a:pt x="0" y="1215433"/>
                    </a:cubicBezTo>
                    <a:lnTo>
                      <a:pt x="0" y="124460"/>
                    </a:lnTo>
                    <a:cubicBezTo>
                      <a:pt x="0" y="55880"/>
                      <a:pt x="55880" y="0"/>
                      <a:pt x="124460" y="0"/>
                    </a:cubicBezTo>
                    <a:lnTo>
                      <a:pt x="3693408" y="0"/>
                    </a:lnTo>
                    <a:cubicBezTo>
                      <a:pt x="3761988" y="0"/>
                      <a:pt x="3817868" y="55880"/>
                      <a:pt x="3817868" y="124460"/>
                    </a:cubicBezTo>
                    <a:lnTo>
                      <a:pt x="3817868" y="1215433"/>
                    </a:lnTo>
                    <a:cubicBezTo>
                      <a:pt x="3817868" y="1284013"/>
                      <a:pt x="3761988" y="1339893"/>
                      <a:pt x="3693408" y="1339893"/>
                    </a:cubicBezTo>
                    <a:close/>
                  </a:path>
                </a:pathLst>
              </a:custGeom>
              <a:solidFill>
                <a:srgbClr val="EABD99"/>
              </a:solidFill>
            </p:spPr>
            <p:txBody>
              <a:bodyPr/>
              <a:lstStyle/>
              <a:p>
                <a:endParaRPr lang="en-US" sz="900"/>
              </a:p>
            </p:txBody>
          </p:sp>
        </p:grpSp>
        <p:sp>
          <p:nvSpPr>
            <p:cNvPr id="19" name="AutoShape 19"/>
            <p:cNvSpPr/>
            <p:nvPr/>
          </p:nvSpPr>
          <p:spPr>
            <a:xfrm rot="-5400000">
              <a:off x="5985197" y="3615944"/>
              <a:ext cx="1361698" cy="0"/>
            </a:xfrm>
            <a:prstGeom prst="line">
              <a:avLst/>
            </a:prstGeom>
            <a:ln w="38100" cap="flat">
              <a:solidFill>
                <a:srgbClr val="494F56"/>
              </a:solidFill>
              <a:prstDash val="solid"/>
              <a:headEnd type="none" w="sm" len="sm"/>
              <a:tailEnd type="none" w="sm" len="sm"/>
            </a:ln>
          </p:spPr>
          <p:txBody>
            <a:bodyPr/>
            <a:lstStyle/>
            <a:p>
              <a:endParaRPr lang="en-US" sz="900"/>
            </a:p>
          </p:txBody>
        </p:sp>
        <p:grpSp>
          <p:nvGrpSpPr>
            <p:cNvPr id="20" name="Group 20"/>
            <p:cNvGrpSpPr/>
            <p:nvPr/>
          </p:nvGrpSpPr>
          <p:grpSpPr>
            <a:xfrm>
              <a:off x="6004070" y="2473353"/>
              <a:ext cx="1343002" cy="471331"/>
              <a:chOff x="0" y="0"/>
              <a:chExt cx="3817868" cy="1339893"/>
            </a:xfrm>
          </p:grpSpPr>
          <p:sp>
            <p:nvSpPr>
              <p:cNvPr id="21" name="Freeform 21"/>
              <p:cNvSpPr/>
              <p:nvPr/>
            </p:nvSpPr>
            <p:spPr>
              <a:xfrm>
                <a:off x="0" y="0"/>
                <a:ext cx="3817868" cy="1339893"/>
              </a:xfrm>
              <a:custGeom>
                <a:avLst/>
                <a:gdLst/>
                <a:ahLst/>
                <a:cxnLst/>
                <a:rect l="l" t="t" r="r" b="b"/>
                <a:pathLst>
                  <a:path w="3817868" h="1339893">
                    <a:moveTo>
                      <a:pt x="3693408" y="1339893"/>
                    </a:moveTo>
                    <a:lnTo>
                      <a:pt x="124460" y="1339893"/>
                    </a:lnTo>
                    <a:cubicBezTo>
                      <a:pt x="55880" y="1339893"/>
                      <a:pt x="0" y="1284013"/>
                      <a:pt x="0" y="1215433"/>
                    </a:cubicBezTo>
                    <a:lnTo>
                      <a:pt x="0" y="124460"/>
                    </a:lnTo>
                    <a:cubicBezTo>
                      <a:pt x="0" y="55880"/>
                      <a:pt x="55880" y="0"/>
                      <a:pt x="124460" y="0"/>
                    </a:cubicBezTo>
                    <a:lnTo>
                      <a:pt x="3693408" y="0"/>
                    </a:lnTo>
                    <a:cubicBezTo>
                      <a:pt x="3761988" y="0"/>
                      <a:pt x="3817868" y="55880"/>
                      <a:pt x="3817868" y="124460"/>
                    </a:cubicBezTo>
                    <a:lnTo>
                      <a:pt x="3817868" y="1215433"/>
                    </a:lnTo>
                    <a:cubicBezTo>
                      <a:pt x="3817868" y="1284013"/>
                      <a:pt x="3761988" y="1339893"/>
                      <a:pt x="3693408" y="1339893"/>
                    </a:cubicBezTo>
                    <a:close/>
                  </a:path>
                </a:pathLst>
              </a:custGeom>
              <a:solidFill>
                <a:srgbClr val="F4DB8B"/>
              </a:solidFill>
            </p:spPr>
            <p:txBody>
              <a:bodyPr/>
              <a:lstStyle/>
              <a:p>
                <a:endParaRPr lang="en-US" sz="900"/>
              </a:p>
            </p:txBody>
          </p:sp>
        </p:grpSp>
        <p:sp>
          <p:nvSpPr>
            <p:cNvPr id="22" name="TextBox 22"/>
            <p:cNvSpPr txBox="1"/>
            <p:nvPr/>
          </p:nvSpPr>
          <p:spPr>
            <a:xfrm>
              <a:off x="6075724" y="2602973"/>
              <a:ext cx="1199693" cy="182884"/>
            </a:xfrm>
            <a:prstGeom prst="rect">
              <a:avLst/>
            </a:prstGeom>
          </p:spPr>
          <p:txBody>
            <a:bodyPr lIns="0" tIns="0" rIns="0" bIns="0" rtlCol="0" anchor="t">
              <a:spAutoFit/>
            </a:bodyPr>
            <a:lstStyle/>
            <a:p>
              <a:pPr algn="ctr">
                <a:lnSpc>
                  <a:spcPts val="1600"/>
                </a:lnSpc>
              </a:pPr>
              <a:endParaRPr lang="en-US" sz="1600" spc="56">
                <a:solidFill>
                  <a:srgbClr val="494F56"/>
                </a:solidFill>
                <a:latin typeface="Poppins ExtraBold"/>
              </a:endParaRPr>
            </a:p>
          </p:txBody>
        </p:sp>
        <p:sp>
          <p:nvSpPr>
            <p:cNvPr id="23" name="TextBox 23"/>
            <p:cNvSpPr txBox="1"/>
            <p:nvPr/>
          </p:nvSpPr>
          <p:spPr>
            <a:xfrm>
              <a:off x="4672975" y="2602973"/>
              <a:ext cx="1199693" cy="182884"/>
            </a:xfrm>
            <a:prstGeom prst="rect">
              <a:avLst/>
            </a:prstGeom>
          </p:spPr>
          <p:txBody>
            <a:bodyPr lIns="0" tIns="0" rIns="0" bIns="0" rtlCol="0" anchor="t">
              <a:spAutoFit/>
            </a:bodyPr>
            <a:lstStyle/>
            <a:p>
              <a:pPr algn="ctr">
                <a:lnSpc>
                  <a:spcPts val="1600"/>
                </a:lnSpc>
              </a:pPr>
              <a:endParaRPr lang="en-US" sz="1600" spc="56">
                <a:solidFill>
                  <a:srgbClr val="494F56"/>
                </a:solidFill>
                <a:latin typeface="Poppins ExtraBold"/>
              </a:endParaRPr>
            </a:p>
          </p:txBody>
        </p:sp>
        <p:sp>
          <p:nvSpPr>
            <p:cNvPr id="24" name="TextBox 24"/>
            <p:cNvSpPr txBox="1"/>
            <p:nvPr/>
          </p:nvSpPr>
          <p:spPr>
            <a:xfrm>
              <a:off x="3270225" y="2586145"/>
              <a:ext cx="1199693" cy="211340"/>
            </a:xfrm>
            <a:prstGeom prst="rect">
              <a:avLst/>
            </a:prstGeom>
          </p:spPr>
          <p:txBody>
            <a:bodyPr lIns="0" tIns="0" rIns="0" bIns="0" rtlCol="0" anchor="t">
              <a:spAutoFit/>
            </a:bodyPr>
            <a:lstStyle/>
            <a:p>
              <a:pPr algn="ctr">
                <a:lnSpc>
                  <a:spcPts val="1600"/>
                </a:lnSpc>
              </a:pPr>
              <a:r>
                <a:rPr lang="en-US" sz="1600" spc="56">
                  <a:solidFill>
                    <a:srgbClr val="494F56"/>
                  </a:solidFill>
                  <a:latin typeface="Poppins ExtraBold"/>
                </a:rPr>
                <a:t>LATE 1990S</a:t>
              </a:r>
            </a:p>
          </p:txBody>
        </p:sp>
        <p:sp>
          <p:nvSpPr>
            <p:cNvPr id="25" name="TextBox 25"/>
            <p:cNvSpPr txBox="1"/>
            <p:nvPr/>
          </p:nvSpPr>
          <p:spPr>
            <a:xfrm>
              <a:off x="2071815" y="2502960"/>
              <a:ext cx="812281" cy="416524"/>
            </a:xfrm>
            <a:prstGeom prst="rect">
              <a:avLst/>
            </a:prstGeom>
          </p:spPr>
          <p:txBody>
            <a:bodyPr lIns="0" tIns="0" rIns="0" bIns="0" rtlCol="0" anchor="t">
              <a:spAutoFit/>
            </a:bodyPr>
            <a:lstStyle/>
            <a:p>
              <a:pPr algn="ctr">
                <a:lnSpc>
                  <a:spcPts val="1600"/>
                </a:lnSpc>
              </a:pPr>
              <a:r>
                <a:rPr lang="en-US" sz="1600" spc="56">
                  <a:solidFill>
                    <a:srgbClr val="494F56"/>
                  </a:solidFill>
                  <a:latin typeface="Poppins ExtraBold"/>
                </a:rPr>
                <a:t>1930S-1960S</a:t>
              </a:r>
            </a:p>
          </p:txBody>
        </p:sp>
        <p:sp>
          <p:nvSpPr>
            <p:cNvPr id="26" name="TextBox 26"/>
            <p:cNvSpPr txBox="1"/>
            <p:nvPr/>
          </p:nvSpPr>
          <p:spPr>
            <a:xfrm>
              <a:off x="464726" y="2586145"/>
              <a:ext cx="1199693" cy="211340"/>
            </a:xfrm>
            <a:prstGeom prst="rect">
              <a:avLst/>
            </a:prstGeom>
          </p:spPr>
          <p:txBody>
            <a:bodyPr lIns="0" tIns="0" rIns="0" bIns="0" rtlCol="0" anchor="t">
              <a:spAutoFit/>
            </a:bodyPr>
            <a:lstStyle/>
            <a:p>
              <a:pPr algn="ctr">
                <a:lnSpc>
                  <a:spcPts val="1600"/>
                </a:lnSpc>
              </a:pPr>
              <a:r>
                <a:rPr lang="en-US" sz="1600" spc="56">
                  <a:solidFill>
                    <a:srgbClr val="494F56"/>
                  </a:solidFill>
                  <a:latin typeface="Poppins ExtraBold"/>
                </a:rPr>
                <a:t>1890S</a:t>
              </a:r>
            </a:p>
          </p:txBody>
        </p:sp>
        <p:sp>
          <p:nvSpPr>
            <p:cNvPr id="27" name="TextBox 27"/>
            <p:cNvSpPr txBox="1"/>
            <p:nvPr/>
          </p:nvSpPr>
          <p:spPr>
            <a:xfrm>
              <a:off x="416695" y="3222020"/>
              <a:ext cx="1343002" cy="556032"/>
            </a:xfrm>
            <a:prstGeom prst="rect">
              <a:avLst/>
            </a:prstGeom>
          </p:spPr>
          <p:txBody>
            <a:bodyPr lIns="0" tIns="0" rIns="0" bIns="0" rtlCol="0" anchor="t">
              <a:spAutoFit/>
            </a:bodyPr>
            <a:lstStyle/>
            <a:p>
              <a:pPr algn="ctr">
                <a:lnSpc>
                  <a:spcPts val="1679"/>
                </a:lnSpc>
              </a:pPr>
              <a:r>
                <a:rPr lang="en-US" sz="1199">
                  <a:solidFill>
                    <a:srgbClr val="494F56"/>
                  </a:solidFill>
                  <a:latin typeface="Poppins"/>
                </a:rPr>
                <a:t>New Zealand native bird relocations</a:t>
              </a:r>
            </a:p>
          </p:txBody>
        </p:sp>
        <p:sp>
          <p:nvSpPr>
            <p:cNvPr id="28" name="TextBox 28"/>
            <p:cNvSpPr txBox="1"/>
            <p:nvPr/>
          </p:nvSpPr>
          <p:spPr>
            <a:xfrm>
              <a:off x="1805372" y="3500036"/>
              <a:ext cx="1343002" cy="1078565"/>
            </a:xfrm>
            <a:prstGeom prst="rect">
              <a:avLst/>
            </a:prstGeom>
          </p:spPr>
          <p:txBody>
            <a:bodyPr lIns="0" tIns="0" rIns="0" bIns="0" rtlCol="0" anchor="t">
              <a:spAutoFit/>
            </a:bodyPr>
            <a:lstStyle/>
            <a:p>
              <a:pPr algn="ctr">
                <a:lnSpc>
                  <a:spcPts val="1679"/>
                </a:lnSpc>
              </a:pPr>
              <a:r>
                <a:rPr lang="en-US" sz="1199">
                  <a:solidFill>
                    <a:srgbClr val="494F56"/>
                  </a:solidFill>
                  <a:latin typeface="Poppins"/>
                </a:rPr>
                <a:t>North America wildlife censuses, banding, relocations, collecting</a:t>
              </a:r>
            </a:p>
          </p:txBody>
        </p:sp>
        <p:sp>
          <p:nvSpPr>
            <p:cNvPr id="29" name="TextBox 29"/>
            <p:cNvSpPr txBox="1"/>
            <p:nvPr/>
          </p:nvSpPr>
          <p:spPr>
            <a:xfrm>
              <a:off x="3189837" y="3772914"/>
              <a:ext cx="1340837" cy="2168607"/>
            </a:xfrm>
            <a:prstGeom prst="rect">
              <a:avLst/>
            </a:prstGeom>
          </p:spPr>
          <p:txBody>
            <a:bodyPr lIns="0" tIns="0" rIns="0" bIns="0" rtlCol="0" anchor="t">
              <a:spAutoFit/>
            </a:bodyPr>
            <a:lstStyle/>
            <a:p>
              <a:pPr algn="ctr">
                <a:lnSpc>
                  <a:spcPts val="1679"/>
                </a:lnSpc>
              </a:pPr>
              <a:r>
                <a:rPr lang="en-US" sz="1199">
                  <a:solidFill>
                    <a:srgbClr val="494F56"/>
                  </a:solidFill>
                  <a:latin typeface="Poppins"/>
                </a:rPr>
                <a:t>Molecular techniques enable extraction of valuable DNA from scat and so frequency and importance of detection dog contributions increases</a:t>
              </a:r>
            </a:p>
          </p:txBody>
        </p:sp>
        <p:sp>
          <p:nvSpPr>
            <p:cNvPr id="30" name="TextBox 30"/>
            <p:cNvSpPr txBox="1"/>
            <p:nvPr/>
          </p:nvSpPr>
          <p:spPr>
            <a:xfrm>
              <a:off x="4602403" y="4000654"/>
              <a:ext cx="1340837" cy="178722"/>
            </a:xfrm>
            <a:prstGeom prst="rect">
              <a:avLst/>
            </a:prstGeom>
          </p:spPr>
          <p:txBody>
            <a:bodyPr lIns="0" tIns="0" rIns="0" bIns="0" rtlCol="0" anchor="t">
              <a:spAutoFit/>
            </a:bodyPr>
            <a:lstStyle/>
            <a:p>
              <a:pPr algn="ctr">
                <a:lnSpc>
                  <a:spcPts val="1679"/>
                </a:lnSpc>
              </a:pPr>
              <a:endParaRPr lang="en-US" sz="1199">
                <a:solidFill>
                  <a:srgbClr val="494F56"/>
                </a:solidFill>
                <a:latin typeface="Poppins"/>
              </a:endParaRPr>
            </a:p>
          </p:txBody>
        </p:sp>
        <p:sp>
          <p:nvSpPr>
            <p:cNvPr id="31" name="TextBox 31"/>
            <p:cNvSpPr txBox="1"/>
            <p:nvPr/>
          </p:nvSpPr>
          <p:spPr>
            <a:xfrm>
              <a:off x="6004070" y="4272981"/>
              <a:ext cx="1340837" cy="178722"/>
            </a:xfrm>
            <a:prstGeom prst="rect">
              <a:avLst/>
            </a:prstGeom>
          </p:spPr>
          <p:txBody>
            <a:bodyPr lIns="0" tIns="0" rIns="0" bIns="0" rtlCol="0" anchor="t">
              <a:spAutoFit/>
            </a:bodyPr>
            <a:lstStyle/>
            <a:p>
              <a:pPr algn="ctr">
                <a:lnSpc>
                  <a:spcPts val="1679"/>
                </a:lnSpc>
              </a:pPr>
              <a:endParaRPr lang="en-US" sz="1199">
                <a:solidFill>
                  <a:srgbClr val="494F56"/>
                </a:solidFill>
                <a:latin typeface="Poppins"/>
              </a:endParaRPr>
            </a:p>
          </p:txBody>
        </p:sp>
      </p:grpSp>
      <p:sp>
        <p:nvSpPr>
          <p:cNvPr id="32" name="TextBox 32"/>
          <p:cNvSpPr txBox="1"/>
          <p:nvPr/>
        </p:nvSpPr>
        <p:spPr>
          <a:xfrm>
            <a:off x="646640" y="1551036"/>
            <a:ext cx="8115300" cy="833305"/>
          </a:xfrm>
          <a:prstGeom prst="rect">
            <a:avLst/>
          </a:prstGeom>
        </p:spPr>
        <p:txBody>
          <a:bodyPr lIns="0" tIns="0" rIns="0" bIns="0" rtlCol="0" anchor="t">
            <a:spAutoFit/>
          </a:bodyPr>
          <a:lstStyle/>
          <a:p>
            <a:pPr algn="ctr">
              <a:lnSpc>
                <a:spcPts val="2240"/>
              </a:lnSpc>
            </a:pPr>
            <a:r>
              <a:rPr lang="en-US" sz="1600">
                <a:solidFill>
                  <a:srgbClr val="494F56"/>
                </a:solidFill>
                <a:latin typeface="Poppins"/>
              </a:rPr>
              <a:t>Conservation dogs have been helping researchers gather information about wildlife since the 1890s. The NYNJTC CDP was founded in 2018 and began working on NEC this winter. </a:t>
            </a:r>
          </a:p>
        </p:txBody>
      </p:sp>
      <p:sp>
        <p:nvSpPr>
          <p:cNvPr id="36" name="TextBox 24">
            <a:extLst>
              <a:ext uri="{FF2B5EF4-FFF2-40B4-BE49-F238E27FC236}">
                <a16:creationId xmlns:a16="http://schemas.microsoft.com/office/drawing/2014/main" id="{E57680C3-1875-B547-8718-1CD715B36885}"/>
              </a:ext>
            </a:extLst>
          </p:cNvPr>
          <p:cNvSpPr txBox="1"/>
          <p:nvPr/>
        </p:nvSpPr>
        <p:spPr>
          <a:xfrm>
            <a:off x="5578481" y="2947706"/>
            <a:ext cx="1323919" cy="211340"/>
          </a:xfrm>
          <a:prstGeom prst="rect">
            <a:avLst/>
          </a:prstGeom>
        </p:spPr>
        <p:txBody>
          <a:bodyPr lIns="0" tIns="0" rIns="0" bIns="0" rtlCol="0" anchor="t">
            <a:spAutoFit/>
          </a:bodyPr>
          <a:lstStyle/>
          <a:p>
            <a:pPr algn="ctr">
              <a:lnSpc>
                <a:spcPts val="1600"/>
              </a:lnSpc>
            </a:pPr>
            <a:r>
              <a:rPr lang="en-US" sz="1600" spc="56">
                <a:solidFill>
                  <a:srgbClr val="494F56"/>
                </a:solidFill>
                <a:latin typeface="Poppins ExtraBold"/>
              </a:rPr>
              <a:t>2018</a:t>
            </a:r>
          </a:p>
        </p:txBody>
      </p:sp>
      <p:sp>
        <p:nvSpPr>
          <p:cNvPr id="37" name="TextBox 29">
            <a:extLst>
              <a:ext uri="{FF2B5EF4-FFF2-40B4-BE49-F238E27FC236}">
                <a16:creationId xmlns:a16="http://schemas.microsoft.com/office/drawing/2014/main" id="{8C5C0FE6-4A6B-3F0B-5F18-AC619044EF90}"/>
              </a:ext>
            </a:extLst>
          </p:cNvPr>
          <p:cNvSpPr txBox="1"/>
          <p:nvPr/>
        </p:nvSpPr>
        <p:spPr>
          <a:xfrm>
            <a:off x="5578481" y="4693548"/>
            <a:ext cx="1479678" cy="1732590"/>
          </a:xfrm>
          <a:prstGeom prst="rect">
            <a:avLst/>
          </a:prstGeom>
        </p:spPr>
        <p:txBody>
          <a:bodyPr lIns="0" tIns="0" rIns="0" bIns="0" rtlCol="0" anchor="t">
            <a:spAutoFit/>
          </a:bodyPr>
          <a:lstStyle/>
          <a:p>
            <a:pPr algn="ctr">
              <a:lnSpc>
                <a:spcPts val="1679"/>
              </a:lnSpc>
            </a:pPr>
            <a:r>
              <a:rPr lang="en-US" sz="1199">
                <a:solidFill>
                  <a:srgbClr val="494F56"/>
                </a:solidFill>
                <a:latin typeface="Poppins"/>
              </a:rPr>
              <a:t>New York-New Jersey Trail Conference Conservation Dogs Program founded with an emphasis on invasive species detection</a:t>
            </a:r>
          </a:p>
        </p:txBody>
      </p:sp>
      <p:sp>
        <p:nvSpPr>
          <p:cNvPr id="38" name="TextBox 24">
            <a:extLst>
              <a:ext uri="{FF2B5EF4-FFF2-40B4-BE49-F238E27FC236}">
                <a16:creationId xmlns:a16="http://schemas.microsoft.com/office/drawing/2014/main" id="{90531009-B16A-231C-0D4B-9B0A04111593}"/>
              </a:ext>
            </a:extLst>
          </p:cNvPr>
          <p:cNvSpPr txBox="1"/>
          <p:nvPr/>
        </p:nvSpPr>
        <p:spPr>
          <a:xfrm>
            <a:off x="7131856" y="2946635"/>
            <a:ext cx="1323919" cy="416524"/>
          </a:xfrm>
          <a:prstGeom prst="rect">
            <a:avLst/>
          </a:prstGeom>
        </p:spPr>
        <p:txBody>
          <a:bodyPr lIns="0" tIns="0" rIns="0" bIns="0" rtlCol="0" anchor="t">
            <a:spAutoFit/>
          </a:bodyPr>
          <a:lstStyle/>
          <a:p>
            <a:pPr algn="ctr">
              <a:lnSpc>
                <a:spcPts val="1600"/>
              </a:lnSpc>
            </a:pPr>
            <a:r>
              <a:rPr lang="en-US" sz="1600" spc="56">
                <a:solidFill>
                  <a:srgbClr val="494F56"/>
                </a:solidFill>
                <a:latin typeface="Poppins ExtraBold"/>
              </a:rPr>
              <a:t>Current day</a:t>
            </a:r>
          </a:p>
        </p:txBody>
      </p:sp>
      <p:sp>
        <p:nvSpPr>
          <p:cNvPr id="39" name="TextBox 29">
            <a:extLst>
              <a:ext uri="{FF2B5EF4-FFF2-40B4-BE49-F238E27FC236}">
                <a16:creationId xmlns:a16="http://schemas.microsoft.com/office/drawing/2014/main" id="{26FB5CA4-214C-D919-1552-C24C17070E90}"/>
              </a:ext>
            </a:extLst>
          </p:cNvPr>
          <p:cNvSpPr txBox="1"/>
          <p:nvPr/>
        </p:nvSpPr>
        <p:spPr>
          <a:xfrm>
            <a:off x="7206783" y="4992991"/>
            <a:ext cx="1184631" cy="642548"/>
          </a:xfrm>
          <a:prstGeom prst="rect">
            <a:avLst/>
          </a:prstGeom>
        </p:spPr>
        <p:txBody>
          <a:bodyPr wrap="square" lIns="0" tIns="0" rIns="0" bIns="0" rtlCol="0" anchor="t">
            <a:spAutoFit/>
          </a:bodyPr>
          <a:lstStyle/>
          <a:p>
            <a:pPr algn="ctr">
              <a:lnSpc>
                <a:spcPts val="1679"/>
              </a:lnSpc>
            </a:pPr>
            <a:r>
              <a:rPr lang="en-US" sz="1199">
                <a:solidFill>
                  <a:srgbClr val="494F56"/>
                </a:solidFill>
                <a:latin typeface="Poppins"/>
              </a:rPr>
              <a:t>Applications continue to expand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title"/>
          </p:nvPr>
        </p:nvSpPr>
        <p:spPr>
          <a:xfrm>
            <a:off x="148281" y="685800"/>
            <a:ext cx="9004662" cy="971550"/>
          </a:xfrm>
        </p:spPr>
        <p:txBody>
          <a:bodyPr/>
          <a:lstStyle/>
          <a:p>
            <a:pPr eaLnBrk="1" hangingPunct="1"/>
            <a:r>
              <a:rPr lang="en-US" sz="3200"/>
              <a:t>New York-New Jersey Trail Conference</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1600" y="1600200"/>
            <a:ext cx="3576914" cy="2482131"/>
          </a:xfrm>
          <a:prstGeom prst="rect">
            <a:avLst/>
          </a:prstGeom>
        </p:spPr>
      </p:pic>
      <p:pic>
        <p:nvPicPr>
          <p:cNvPr id="6" name="Picture 5"/>
          <p:cNvPicPr>
            <a:picLocks noChangeAspect="1"/>
          </p:cNvPicPr>
          <p:nvPr/>
        </p:nvPicPr>
        <p:blipFill>
          <a:blip r:embed="rId4"/>
          <a:stretch>
            <a:fillRect/>
          </a:stretch>
        </p:blipFill>
        <p:spPr>
          <a:xfrm>
            <a:off x="381000" y="1828800"/>
            <a:ext cx="4176195" cy="17526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4191000"/>
            <a:ext cx="7848600" cy="2401032"/>
          </a:xfrm>
          <a:prstGeom prst="rect">
            <a:avLst/>
          </a:prstGeom>
        </p:spPr>
      </p:pic>
    </p:spTree>
    <p:extLst>
      <p:ext uri="{BB962C8B-B14F-4D97-AF65-F5344CB8AC3E}">
        <p14:creationId xmlns:p14="http://schemas.microsoft.com/office/powerpoint/2010/main" val="2326673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1222603" y="1101687"/>
            <a:ext cx="6698795" cy="937180"/>
          </a:xfrm>
          <a:prstGeom prst="rect">
            <a:avLst/>
          </a:prstGeom>
        </p:spPr>
        <p:txBody>
          <a:bodyPr lIns="0" tIns="0" rIns="0" bIns="0" rtlCol="0" anchor="t">
            <a:spAutoFit/>
          </a:bodyPr>
          <a:lstStyle/>
          <a:p>
            <a:pPr algn="ctr">
              <a:lnSpc>
                <a:spcPts val="3600"/>
              </a:lnSpc>
            </a:pPr>
            <a:r>
              <a:rPr lang="en-US" sz="3600" spc="126">
                <a:solidFill>
                  <a:srgbClr val="419486"/>
                </a:solidFill>
                <a:latin typeface="Poppins ExtraBold"/>
              </a:rPr>
              <a:t>CURRENT CONSERVATION DOG APPLICATIONS</a:t>
            </a:r>
          </a:p>
        </p:txBody>
      </p:sp>
      <p:grpSp>
        <p:nvGrpSpPr>
          <p:cNvPr id="57" name="Group 56">
            <a:extLst>
              <a:ext uri="{FF2B5EF4-FFF2-40B4-BE49-F238E27FC236}">
                <a16:creationId xmlns:a16="http://schemas.microsoft.com/office/drawing/2014/main" id="{5EE72E38-7D4B-4C2F-65CC-0525E4FE5760}"/>
              </a:ext>
            </a:extLst>
          </p:cNvPr>
          <p:cNvGrpSpPr/>
          <p:nvPr/>
        </p:nvGrpSpPr>
        <p:grpSpPr>
          <a:xfrm>
            <a:off x="358754" y="2591059"/>
            <a:ext cx="8785246" cy="2850767"/>
            <a:chOff x="359051" y="2176371"/>
            <a:chExt cx="8785246" cy="2850767"/>
          </a:xfrm>
        </p:grpSpPr>
        <p:grpSp>
          <p:nvGrpSpPr>
            <p:cNvPr id="3" name="Group 3"/>
            <p:cNvGrpSpPr/>
            <p:nvPr/>
          </p:nvGrpSpPr>
          <p:grpSpPr>
            <a:xfrm>
              <a:off x="3707856" y="2559855"/>
              <a:ext cx="2201984" cy="869145"/>
              <a:chOff x="0" y="0"/>
              <a:chExt cx="3817868" cy="1506950"/>
            </a:xfrm>
          </p:grpSpPr>
          <p:sp>
            <p:nvSpPr>
              <p:cNvPr id="4" name="Freeform 4"/>
              <p:cNvSpPr/>
              <p:nvPr/>
            </p:nvSpPr>
            <p:spPr>
              <a:xfrm>
                <a:off x="0" y="0"/>
                <a:ext cx="3817868" cy="1506950"/>
              </a:xfrm>
              <a:custGeom>
                <a:avLst/>
                <a:gdLst/>
                <a:ahLst/>
                <a:cxnLst/>
                <a:rect l="l" t="t" r="r" b="b"/>
                <a:pathLst>
                  <a:path w="3817868" h="1506950">
                    <a:moveTo>
                      <a:pt x="3693408" y="1506950"/>
                    </a:moveTo>
                    <a:lnTo>
                      <a:pt x="124460" y="1506950"/>
                    </a:lnTo>
                    <a:cubicBezTo>
                      <a:pt x="55880" y="1506950"/>
                      <a:pt x="0" y="1451070"/>
                      <a:pt x="0" y="1382490"/>
                    </a:cubicBezTo>
                    <a:lnTo>
                      <a:pt x="0" y="124460"/>
                    </a:lnTo>
                    <a:cubicBezTo>
                      <a:pt x="0" y="55880"/>
                      <a:pt x="55880" y="0"/>
                      <a:pt x="124460" y="0"/>
                    </a:cubicBezTo>
                    <a:lnTo>
                      <a:pt x="3693408" y="0"/>
                    </a:lnTo>
                    <a:cubicBezTo>
                      <a:pt x="3761988" y="0"/>
                      <a:pt x="3817868" y="55880"/>
                      <a:pt x="3817868" y="124460"/>
                    </a:cubicBezTo>
                    <a:lnTo>
                      <a:pt x="3817868" y="1382490"/>
                    </a:lnTo>
                    <a:cubicBezTo>
                      <a:pt x="3817868" y="1451070"/>
                      <a:pt x="3761988" y="1506950"/>
                      <a:pt x="3693408" y="1506950"/>
                    </a:cubicBezTo>
                    <a:close/>
                  </a:path>
                </a:pathLst>
              </a:custGeom>
              <a:solidFill>
                <a:srgbClr val="EABD99"/>
              </a:solidFill>
            </p:spPr>
            <p:txBody>
              <a:bodyPr/>
              <a:lstStyle/>
              <a:p>
                <a:endParaRPr lang="en-US" sz="900"/>
              </a:p>
            </p:txBody>
          </p:sp>
        </p:grpSp>
        <p:grpSp>
          <p:nvGrpSpPr>
            <p:cNvPr id="5" name="Group 5"/>
            <p:cNvGrpSpPr/>
            <p:nvPr/>
          </p:nvGrpSpPr>
          <p:grpSpPr>
            <a:xfrm>
              <a:off x="3707856" y="2178964"/>
              <a:ext cx="2201984" cy="380891"/>
              <a:chOff x="0" y="0"/>
              <a:chExt cx="3817868" cy="660400"/>
            </a:xfrm>
          </p:grpSpPr>
          <p:sp>
            <p:nvSpPr>
              <p:cNvPr id="6" name="Freeform 6"/>
              <p:cNvSpPr/>
              <p:nvPr/>
            </p:nvSpPr>
            <p:spPr>
              <a:xfrm>
                <a:off x="0" y="0"/>
                <a:ext cx="3817868" cy="660400"/>
              </a:xfrm>
              <a:custGeom>
                <a:avLst/>
                <a:gdLst/>
                <a:ahLst/>
                <a:cxnLst/>
                <a:rect l="l" t="t" r="r" b="b"/>
                <a:pathLst>
                  <a:path w="3817868" h="660400">
                    <a:moveTo>
                      <a:pt x="3693408" y="660400"/>
                    </a:moveTo>
                    <a:lnTo>
                      <a:pt x="124460" y="660400"/>
                    </a:lnTo>
                    <a:cubicBezTo>
                      <a:pt x="55880" y="660400"/>
                      <a:pt x="0" y="604520"/>
                      <a:pt x="0" y="535940"/>
                    </a:cubicBezTo>
                    <a:lnTo>
                      <a:pt x="0" y="124460"/>
                    </a:lnTo>
                    <a:cubicBezTo>
                      <a:pt x="0" y="55880"/>
                      <a:pt x="55880" y="0"/>
                      <a:pt x="124460" y="0"/>
                    </a:cubicBezTo>
                    <a:lnTo>
                      <a:pt x="3693408" y="0"/>
                    </a:lnTo>
                    <a:cubicBezTo>
                      <a:pt x="3761988" y="0"/>
                      <a:pt x="3817868" y="55880"/>
                      <a:pt x="3817868" y="124460"/>
                    </a:cubicBezTo>
                    <a:lnTo>
                      <a:pt x="3817868" y="535940"/>
                    </a:lnTo>
                    <a:cubicBezTo>
                      <a:pt x="3817868" y="604520"/>
                      <a:pt x="3761988" y="660400"/>
                      <a:pt x="3693408" y="660400"/>
                    </a:cubicBezTo>
                    <a:close/>
                  </a:path>
                </a:pathLst>
              </a:custGeom>
              <a:solidFill>
                <a:srgbClr val="F4DB8B"/>
              </a:solidFill>
            </p:spPr>
            <p:txBody>
              <a:bodyPr/>
              <a:lstStyle/>
              <a:p>
                <a:endParaRPr lang="en-US" sz="900"/>
              </a:p>
            </p:txBody>
          </p:sp>
        </p:grpSp>
        <p:grpSp>
          <p:nvGrpSpPr>
            <p:cNvPr id="7" name="Group 7"/>
            <p:cNvGrpSpPr>
              <a:grpSpLocks noChangeAspect="1"/>
            </p:cNvGrpSpPr>
            <p:nvPr/>
          </p:nvGrpSpPr>
          <p:grpSpPr>
            <a:xfrm>
              <a:off x="3234162" y="2351397"/>
              <a:ext cx="947389" cy="947385"/>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sz="900"/>
              </a:p>
            </p:txBody>
          </p:sp>
        </p:grpSp>
        <p:grpSp>
          <p:nvGrpSpPr>
            <p:cNvPr id="10" name="Group 10"/>
            <p:cNvGrpSpPr/>
            <p:nvPr/>
          </p:nvGrpSpPr>
          <p:grpSpPr>
            <a:xfrm>
              <a:off x="6583559" y="2549091"/>
              <a:ext cx="2201984" cy="869145"/>
              <a:chOff x="0" y="0"/>
              <a:chExt cx="3817868" cy="1506950"/>
            </a:xfrm>
          </p:grpSpPr>
          <p:sp>
            <p:nvSpPr>
              <p:cNvPr id="11" name="Freeform 11"/>
              <p:cNvSpPr/>
              <p:nvPr/>
            </p:nvSpPr>
            <p:spPr>
              <a:xfrm>
                <a:off x="0" y="0"/>
                <a:ext cx="3817868" cy="1506950"/>
              </a:xfrm>
              <a:custGeom>
                <a:avLst/>
                <a:gdLst/>
                <a:ahLst/>
                <a:cxnLst/>
                <a:rect l="l" t="t" r="r" b="b"/>
                <a:pathLst>
                  <a:path w="3817868" h="1506950">
                    <a:moveTo>
                      <a:pt x="3693408" y="1506950"/>
                    </a:moveTo>
                    <a:lnTo>
                      <a:pt x="124460" y="1506950"/>
                    </a:lnTo>
                    <a:cubicBezTo>
                      <a:pt x="55880" y="1506950"/>
                      <a:pt x="0" y="1451070"/>
                      <a:pt x="0" y="1382490"/>
                    </a:cubicBezTo>
                    <a:lnTo>
                      <a:pt x="0" y="124460"/>
                    </a:lnTo>
                    <a:cubicBezTo>
                      <a:pt x="0" y="55880"/>
                      <a:pt x="55880" y="0"/>
                      <a:pt x="124460" y="0"/>
                    </a:cubicBezTo>
                    <a:lnTo>
                      <a:pt x="3693408" y="0"/>
                    </a:lnTo>
                    <a:cubicBezTo>
                      <a:pt x="3761988" y="0"/>
                      <a:pt x="3817868" y="55880"/>
                      <a:pt x="3817868" y="124460"/>
                    </a:cubicBezTo>
                    <a:lnTo>
                      <a:pt x="3817868" y="1382490"/>
                    </a:lnTo>
                    <a:cubicBezTo>
                      <a:pt x="3817868" y="1451070"/>
                      <a:pt x="3761988" y="1506950"/>
                      <a:pt x="3693408" y="1506950"/>
                    </a:cubicBezTo>
                    <a:close/>
                  </a:path>
                </a:pathLst>
              </a:custGeom>
              <a:solidFill>
                <a:srgbClr val="F4DB8B"/>
              </a:solidFill>
            </p:spPr>
            <p:txBody>
              <a:bodyPr/>
              <a:lstStyle/>
              <a:p>
                <a:endParaRPr lang="en-US" sz="900"/>
              </a:p>
            </p:txBody>
          </p:sp>
        </p:grpSp>
        <p:grpSp>
          <p:nvGrpSpPr>
            <p:cNvPr id="12" name="Group 12"/>
            <p:cNvGrpSpPr/>
            <p:nvPr/>
          </p:nvGrpSpPr>
          <p:grpSpPr>
            <a:xfrm>
              <a:off x="6583559" y="2178964"/>
              <a:ext cx="2201984" cy="380891"/>
              <a:chOff x="0" y="0"/>
              <a:chExt cx="3817868" cy="660400"/>
            </a:xfrm>
          </p:grpSpPr>
          <p:sp>
            <p:nvSpPr>
              <p:cNvPr id="13" name="Freeform 13"/>
              <p:cNvSpPr/>
              <p:nvPr/>
            </p:nvSpPr>
            <p:spPr>
              <a:xfrm>
                <a:off x="0" y="0"/>
                <a:ext cx="3817868" cy="660400"/>
              </a:xfrm>
              <a:custGeom>
                <a:avLst/>
                <a:gdLst/>
                <a:ahLst/>
                <a:cxnLst/>
                <a:rect l="l" t="t" r="r" b="b"/>
                <a:pathLst>
                  <a:path w="3817868" h="660400">
                    <a:moveTo>
                      <a:pt x="3693408" y="660400"/>
                    </a:moveTo>
                    <a:lnTo>
                      <a:pt x="124460" y="660400"/>
                    </a:lnTo>
                    <a:cubicBezTo>
                      <a:pt x="55880" y="660400"/>
                      <a:pt x="0" y="604520"/>
                      <a:pt x="0" y="535940"/>
                    </a:cubicBezTo>
                    <a:lnTo>
                      <a:pt x="0" y="124460"/>
                    </a:lnTo>
                    <a:cubicBezTo>
                      <a:pt x="0" y="55880"/>
                      <a:pt x="55880" y="0"/>
                      <a:pt x="124460" y="0"/>
                    </a:cubicBezTo>
                    <a:lnTo>
                      <a:pt x="3693408" y="0"/>
                    </a:lnTo>
                    <a:cubicBezTo>
                      <a:pt x="3761988" y="0"/>
                      <a:pt x="3817868" y="55880"/>
                      <a:pt x="3817868" y="124460"/>
                    </a:cubicBezTo>
                    <a:lnTo>
                      <a:pt x="3817868" y="535940"/>
                    </a:lnTo>
                    <a:cubicBezTo>
                      <a:pt x="3817868" y="604520"/>
                      <a:pt x="3761988" y="660400"/>
                      <a:pt x="3693408" y="660400"/>
                    </a:cubicBezTo>
                    <a:close/>
                  </a:path>
                </a:pathLst>
              </a:custGeom>
              <a:solidFill>
                <a:srgbClr val="AFCFB2"/>
              </a:solidFill>
            </p:spPr>
            <p:txBody>
              <a:bodyPr/>
              <a:lstStyle/>
              <a:p>
                <a:endParaRPr lang="en-US" sz="900"/>
              </a:p>
            </p:txBody>
          </p:sp>
        </p:grpSp>
        <p:grpSp>
          <p:nvGrpSpPr>
            <p:cNvPr id="14" name="Group 14"/>
            <p:cNvGrpSpPr>
              <a:grpSpLocks noChangeAspect="1"/>
            </p:cNvGrpSpPr>
            <p:nvPr/>
          </p:nvGrpSpPr>
          <p:grpSpPr>
            <a:xfrm>
              <a:off x="6109865" y="2351397"/>
              <a:ext cx="947389" cy="947385"/>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sz="900"/>
              </a:p>
            </p:txBody>
          </p:sp>
        </p:grpSp>
        <p:grpSp>
          <p:nvGrpSpPr>
            <p:cNvPr id="17" name="Group 17"/>
            <p:cNvGrpSpPr/>
            <p:nvPr/>
          </p:nvGrpSpPr>
          <p:grpSpPr>
            <a:xfrm>
              <a:off x="832745" y="2559855"/>
              <a:ext cx="2201984" cy="869145"/>
              <a:chOff x="0" y="0"/>
              <a:chExt cx="3817868" cy="1506950"/>
            </a:xfrm>
          </p:grpSpPr>
          <p:sp>
            <p:nvSpPr>
              <p:cNvPr id="18" name="Freeform 18"/>
              <p:cNvSpPr/>
              <p:nvPr/>
            </p:nvSpPr>
            <p:spPr>
              <a:xfrm>
                <a:off x="0" y="0"/>
                <a:ext cx="3817868" cy="1506950"/>
              </a:xfrm>
              <a:custGeom>
                <a:avLst/>
                <a:gdLst/>
                <a:ahLst/>
                <a:cxnLst/>
                <a:rect l="l" t="t" r="r" b="b"/>
                <a:pathLst>
                  <a:path w="3817868" h="1506950">
                    <a:moveTo>
                      <a:pt x="3693408" y="1506950"/>
                    </a:moveTo>
                    <a:lnTo>
                      <a:pt x="124460" y="1506950"/>
                    </a:lnTo>
                    <a:cubicBezTo>
                      <a:pt x="55880" y="1506950"/>
                      <a:pt x="0" y="1451070"/>
                      <a:pt x="0" y="1382490"/>
                    </a:cubicBezTo>
                    <a:lnTo>
                      <a:pt x="0" y="124460"/>
                    </a:lnTo>
                    <a:cubicBezTo>
                      <a:pt x="0" y="55880"/>
                      <a:pt x="55880" y="0"/>
                      <a:pt x="124460" y="0"/>
                    </a:cubicBezTo>
                    <a:lnTo>
                      <a:pt x="3693408" y="0"/>
                    </a:lnTo>
                    <a:cubicBezTo>
                      <a:pt x="3761988" y="0"/>
                      <a:pt x="3817868" y="55880"/>
                      <a:pt x="3817868" y="124460"/>
                    </a:cubicBezTo>
                    <a:lnTo>
                      <a:pt x="3817868" y="1382490"/>
                    </a:lnTo>
                    <a:cubicBezTo>
                      <a:pt x="3817868" y="1451070"/>
                      <a:pt x="3761988" y="1506950"/>
                      <a:pt x="3693408" y="1506950"/>
                    </a:cubicBezTo>
                    <a:close/>
                  </a:path>
                </a:pathLst>
              </a:custGeom>
              <a:solidFill>
                <a:srgbClr val="AFCFB2"/>
              </a:solidFill>
            </p:spPr>
            <p:txBody>
              <a:bodyPr/>
              <a:lstStyle/>
              <a:p>
                <a:endParaRPr lang="en-US" sz="900"/>
              </a:p>
            </p:txBody>
          </p:sp>
        </p:grpSp>
        <p:grpSp>
          <p:nvGrpSpPr>
            <p:cNvPr id="19" name="Group 19"/>
            <p:cNvGrpSpPr/>
            <p:nvPr/>
          </p:nvGrpSpPr>
          <p:grpSpPr>
            <a:xfrm>
              <a:off x="832745" y="2178964"/>
              <a:ext cx="2201984" cy="380891"/>
              <a:chOff x="0" y="0"/>
              <a:chExt cx="3817868" cy="660400"/>
            </a:xfrm>
          </p:grpSpPr>
          <p:sp>
            <p:nvSpPr>
              <p:cNvPr id="20" name="Freeform 20"/>
              <p:cNvSpPr/>
              <p:nvPr/>
            </p:nvSpPr>
            <p:spPr>
              <a:xfrm>
                <a:off x="0" y="0"/>
                <a:ext cx="3817868" cy="660400"/>
              </a:xfrm>
              <a:custGeom>
                <a:avLst/>
                <a:gdLst/>
                <a:ahLst/>
                <a:cxnLst/>
                <a:rect l="l" t="t" r="r" b="b"/>
                <a:pathLst>
                  <a:path w="3817868" h="660400">
                    <a:moveTo>
                      <a:pt x="3693408" y="660400"/>
                    </a:moveTo>
                    <a:lnTo>
                      <a:pt x="124460" y="660400"/>
                    </a:lnTo>
                    <a:cubicBezTo>
                      <a:pt x="55880" y="660400"/>
                      <a:pt x="0" y="604520"/>
                      <a:pt x="0" y="535940"/>
                    </a:cubicBezTo>
                    <a:lnTo>
                      <a:pt x="0" y="124460"/>
                    </a:lnTo>
                    <a:cubicBezTo>
                      <a:pt x="0" y="55880"/>
                      <a:pt x="55880" y="0"/>
                      <a:pt x="124460" y="0"/>
                    </a:cubicBezTo>
                    <a:lnTo>
                      <a:pt x="3693408" y="0"/>
                    </a:lnTo>
                    <a:cubicBezTo>
                      <a:pt x="3761988" y="0"/>
                      <a:pt x="3817868" y="55880"/>
                      <a:pt x="3817868" y="124460"/>
                    </a:cubicBezTo>
                    <a:lnTo>
                      <a:pt x="3817868" y="535940"/>
                    </a:lnTo>
                    <a:cubicBezTo>
                      <a:pt x="3817868" y="604520"/>
                      <a:pt x="3761988" y="660400"/>
                      <a:pt x="3693408" y="660400"/>
                    </a:cubicBezTo>
                    <a:close/>
                  </a:path>
                </a:pathLst>
              </a:custGeom>
              <a:solidFill>
                <a:srgbClr val="EABD99"/>
              </a:solidFill>
            </p:spPr>
            <p:txBody>
              <a:bodyPr/>
              <a:lstStyle/>
              <a:p>
                <a:endParaRPr lang="en-US" sz="900"/>
              </a:p>
            </p:txBody>
          </p:sp>
        </p:grpSp>
        <p:grpSp>
          <p:nvGrpSpPr>
            <p:cNvPr id="21" name="Group 21"/>
            <p:cNvGrpSpPr>
              <a:grpSpLocks noChangeAspect="1"/>
            </p:cNvGrpSpPr>
            <p:nvPr/>
          </p:nvGrpSpPr>
          <p:grpSpPr>
            <a:xfrm>
              <a:off x="359051" y="2351397"/>
              <a:ext cx="947389" cy="947385"/>
              <a:chOff x="0" y="0"/>
              <a:chExt cx="6350000" cy="6349975"/>
            </a:xfrm>
          </p:grpSpPr>
          <p:sp>
            <p:nvSpPr>
              <p:cNvPr id="22" name="Freeform 22" descr="A black dog with its tongue out&#10;&#10;AI-generated content may be incorrect."/>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lIns="91440" tIns="45720" rIns="91440" bIns="45720" anchor="t"/>
              <a:lstStyle/>
              <a:p>
                <a:endParaRPr lang="en-US" sz="900"/>
              </a:p>
            </p:txBody>
          </p:sp>
        </p:grpSp>
        <p:grpSp>
          <p:nvGrpSpPr>
            <p:cNvPr id="23" name="Group 23"/>
            <p:cNvGrpSpPr/>
            <p:nvPr/>
          </p:nvGrpSpPr>
          <p:grpSpPr>
            <a:xfrm>
              <a:off x="3707856" y="4157993"/>
              <a:ext cx="2201984" cy="869145"/>
              <a:chOff x="0" y="0"/>
              <a:chExt cx="3817868" cy="1506950"/>
            </a:xfrm>
          </p:grpSpPr>
          <p:sp>
            <p:nvSpPr>
              <p:cNvPr id="24" name="Freeform 24"/>
              <p:cNvSpPr/>
              <p:nvPr/>
            </p:nvSpPr>
            <p:spPr>
              <a:xfrm>
                <a:off x="0" y="0"/>
                <a:ext cx="3817868" cy="1506950"/>
              </a:xfrm>
              <a:custGeom>
                <a:avLst/>
                <a:gdLst/>
                <a:ahLst/>
                <a:cxnLst/>
                <a:rect l="l" t="t" r="r" b="b"/>
                <a:pathLst>
                  <a:path w="3817868" h="1506950">
                    <a:moveTo>
                      <a:pt x="3693408" y="1506950"/>
                    </a:moveTo>
                    <a:lnTo>
                      <a:pt x="124460" y="1506950"/>
                    </a:lnTo>
                    <a:cubicBezTo>
                      <a:pt x="55880" y="1506950"/>
                      <a:pt x="0" y="1451070"/>
                      <a:pt x="0" y="1382490"/>
                    </a:cubicBezTo>
                    <a:lnTo>
                      <a:pt x="0" y="124460"/>
                    </a:lnTo>
                    <a:cubicBezTo>
                      <a:pt x="0" y="55880"/>
                      <a:pt x="55880" y="0"/>
                      <a:pt x="124460" y="0"/>
                    </a:cubicBezTo>
                    <a:lnTo>
                      <a:pt x="3693408" y="0"/>
                    </a:lnTo>
                    <a:cubicBezTo>
                      <a:pt x="3761988" y="0"/>
                      <a:pt x="3817868" y="55880"/>
                      <a:pt x="3817868" y="124460"/>
                    </a:cubicBezTo>
                    <a:lnTo>
                      <a:pt x="3817868" y="1382490"/>
                    </a:lnTo>
                    <a:cubicBezTo>
                      <a:pt x="3817868" y="1451070"/>
                      <a:pt x="3761988" y="1506950"/>
                      <a:pt x="3693408" y="1506950"/>
                    </a:cubicBezTo>
                    <a:close/>
                  </a:path>
                </a:pathLst>
              </a:custGeom>
              <a:solidFill>
                <a:srgbClr val="F4DB8B"/>
              </a:solidFill>
            </p:spPr>
            <p:txBody>
              <a:bodyPr/>
              <a:lstStyle/>
              <a:p>
                <a:endParaRPr lang="en-US" sz="900"/>
              </a:p>
            </p:txBody>
          </p:sp>
        </p:grpSp>
        <p:grpSp>
          <p:nvGrpSpPr>
            <p:cNvPr id="25" name="Group 25"/>
            <p:cNvGrpSpPr/>
            <p:nvPr/>
          </p:nvGrpSpPr>
          <p:grpSpPr>
            <a:xfrm>
              <a:off x="3707856" y="3777102"/>
              <a:ext cx="2201984" cy="380891"/>
              <a:chOff x="0" y="0"/>
              <a:chExt cx="3817868" cy="660400"/>
            </a:xfrm>
          </p:grpSpPr>
          <p:sp>
            <p:nvSpPr>
              <p:cNvPr id="26" name="Freeform 26"/>
              <p:cNvSpPr/>
              <p:nvPr/>
            </p:nvSpPr>
            <p:spPr>
              <a:xfrm>
                <a:off x="0" y="0"/>
                <a:ext cx="3817868" cy="660400"/>
              </a:xfrm>
              <a:custGeom>
                <a:avLst/>
                <a:gdLst/>
                <a:ahLst/>
                <a:cxnLst/>
                <a:rect l="l" t="t" r="r" b="b"/>
                <a:pathLst>
                  <a:path w="3817868" h="660400">
                    <a:moveTo>
                      <a:pt x="3693408" y="660400"/>
                    </a:moveTo>
                    <a:lnTo>
                      <a:pt x="124460" y="660400"/>
                    </a:lnTo>
                    <a:cubicBezTo>
                      <a:pt x="55880" y="660400"/>
                      <a:pt x="0" y="604520"/>
                      <a:pt x="0" y="535940"/>
                    </a:cubicBezTo>
                    <a:lnTo>
                      <a:pt x="0" y="124460"/>
                    </a:lnTo>
                    <a:cubicBezTo>
                      <a:pt x="0" y="55880"/>
                      <a:pt x="55880" y="0"/>
                      <a:pt x="124460" y="0"/>
                    </a:cubicBezTo>
                    <a:lnTo>
                      <a:pt x="3693408" y="0"/>
                    </a:lnTo>
                    <a:cubicBezTo>
                      <a:pt x="3761988" y="0"/>
                      <a:pt x="3817868" y="55880"/>
                      <a:pt x="3817868" y="124460"/>
                    </a:cubicBezTo>
                    <a:lnTo>
                      <a:pt x="3817868" y="535940"/>
                    </a:lnTo>
                    <a:cubicBezTo>
                      <a:pt x="3817868" y="604520"/>
                      <a:pt x="3761988" y="660400"/>
                      <a:pt x="3693408" y="660400"/>
                    </a:cubicBezTo>
                    <a:close/>
                  </a:path>
                </a:pathLst>
              </a:custGeom>
              <a:solidFill>
                <a:srgbClr val="AFCFB2"/>
              </a:solidFill>
            </p:spPr>
            <p:txBody>
              <a:bodyPr/>
              <a:lstStyle/>
              <a:p>
                <a:endParaRPr lang="en-US" sz="900"/>
              </a:p>
            </p:txBody>
          </p:sp>
        </p:grpSp>
        <p:grpSp>
          <p:nvGrpSpPr>
            <p:cNvPr id="27" name="Group 27"/>
            <p:cNvGrpSpPr>
              <a:grpSpLocks noChangeAspect="1"/>
            </p:cNvGrpSpPr>
            <p:nvPr/>
          </p:nvGrpSpPr>
          <p:grpSpPr>
            <a:xfrm>
              <a:off x="3234162" y="3949535"/>
              <a:ext cx="947389" cy="947385"/>
              <a:chOff x="0" y="0"/>
              <a:chExt cx="6350000" cy="6349975"/>
            </a:xfrm>
          </p:grpSpPr>
          <p:sp>
            <p:nvSpPr>
              <p:cNvPr id="28" name="Freeform 2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sz="900"/>
              </a:p>
            </p:txBody>
          </p:sp>
        </p:grpSp>
        <p:grpSp>
          <p:nvGrpSpPr>
            <p:cNvPr id="29" name="Group 29"/>
            <p:cNvGrpSpPr/>
            <p:nvPr/>
          </p:nvGrpSpPr>
          <p:grpSpPr>
            <a:xfrm>
              <a:off x="6583559" y="4157993"/>
              <a:ext cx="2201984" cy="869145"/>
              <a:chOff x="0" y="0"/>
              <a:chExt cx="3817868" cy="1506950"/>
            </a:xfrm>
          </p:grpSpPr>
          <p:sp>
            <p:nvSpPr>
              <p:cNvPr id="30" name="Freeform 30"/>
              <p:cNvSpPr/>
              <p:nvPr/>
            </p:nvSpPr>
            <p:spPr>
              <a:xfrm>
                <a:off x="0" y="0"/>
                <a:ext cx="3817868" cy="1506950"/>
              </a:xfrm>
              <a:custGeom>
                <a:avLst/>
                <a:gdLst/>
                <a:ahLst/>
                <a:cxnLst/>
                <a:rect l="l" t="t" r="r" b="b"/>
                <a:pathLst>
                  <a:path w="3817868" h="1506950">
                    <a:moveTo>
                      <a:pt x="3693408" y="1506950"/>
                    </a:moveTo>
                    <a:lnTo>
                      <a:pt x="124460" y="1506950"/>
                    </a:lnTo>
                    <a:cubicBezTo>
                      <a:pt x="55880" y="1506950"/>
                      <a:pt x="0" y="1451070"/>
                      <a:pt x="0" y="1382490"/>
                    </a:cubicBezTo>
                    <a:lnTo>
                      <a:pt x="0" y="124460"/>
                    </a:lnTo>
                    <a:cubicBezTo>
                      <a:pt x="0" y="55880"/>
                      <a:pt x="55880" y="0"/>
                      <a:pt x="124460" y="0"/>
                    </a:cubicBezTo>
                    <a:lnTo>
                      <a:pt x="3693408" y="0"/>
                    </a:lnTo>
                    <a:cubicBezTo>
                      <a:pt x="3761988" y="0"/>
                      <a:pt x="3817868" y="55880"/>
                      <a:pt x="3817868" y="124460"/>
                    </a:cubicBezTo>
                    <a:lnTo>
                      <a:pt x="3817868" y="1382490"/>
                    </a:lnTo>
                    <a:cubicBezTo>
                      <a:pt x="3817868" y="1451070"/>
                      <a:pt x="3761988" y="1506950"/>
                      <a:pt x="3693408" y="1506950"/>
                    </a:cubicBezTo>
                    <a:close/>
                  </a:path>
                </a:pathLst>
              </a:custGeom>
              <a:solidFill>
                <a:srgbClr val="AFCFB2"/>
              </a:solidFill>
            </p:spPr>
            <p:txBody>
              <a:bodyPr/>
              <a:lstStyle/>
              <a:p>
                <a:endParaRPr lang="en-US" sz="900"/>
              </a:p>
            </p:txBody>
          </p:sp>
        </p:grpSp>
        <p:grpSp>
          <p:nvGrpSpPr>
            <p:cNvPr id="31" name="Group 31"/>
            <p:cNvGrpSpPr/>
            <p:nvPr/>
          </p:nvGrpSpPr>
          <p:grpSpPr>
            <a:xfrm>
              <a:off x="6583559" y="3777102"/>
              <a:ext cx="2201984" cy="380891"/>
              <a:chOff x="0" y="0"/>
              <a:chExt cx="3817868" cy="660400"/>
            </a:xfrm>
          </p:grpSpPr>
          <p:sp>
            <p:nvSpPr>
              <p:cNvPr id="32" name="Freeform 32"/>
              <p:cNvSpPr/>
              <p:nvPr/>
            </p:nvSpPr>
            <p:spPr>
              <a:xfrm>
                <a:off x="0" y="0"/>
                <a:ext cx="3817868" cy="660400"/>
              </a:xfrm>
              <a:custGeom>
                <a:avLst/>
                <a:gdLst/>
                <a:ahLst/>
                <a:cxnLst/>
                <a:rect l="l" t="t" r="r" b="b"/>
                <a:pathLst>
                  <a:path w="3817868" h="660400">
                    <a:moveTo>
                      <a:pt x="3693408" y="660400"/>
                    </a:moveTo>
                    <a:lnTo>
                      <a:pt x="124460" y="660400"/>
                    </a:lnTo>
                    <a:cubicBezTo>
                      <a:pt x="55880" y="660400"/>
                      <a:pt x="0" y="604520"/>
                      <a:pt x="0" y="535940"/>
                    </a:cubicBezTo>
                    <a:lnTo>
                      <a:pt x="0" y="124460"/>
                    </a:lnTo>
                    <a:cubicBezTo>
                      <a:pt x="0" y="55880"/>
                      <a:pt x="55880" y="0"/>
                      <a:pt x="124460" y="0"/>
                    </a:cubicBezTo>
                    <a:lnTo>
                      <a:pt x="3693408" y="0"/>
                    </a:lnTo>
                    <a:cubicBezTo>
                      <a:pt x="3761988" y="0"/>
                      <a:pt x="3817868" y="55880"/>
                      <a:pt x="3817868" y="124460"/>
                    </a:cubicBezTo>
                    <a:lnTo>
                      <a:pt x="3817868" y="535940"/>
                    </a:lnTo>
                    <a:cubicBezTo>
                      <a:pt x="3817868" y="604520"/>
                      <a:pt x="3761988" y="660400"/>
                      <a:pt x="3693408" y="660400"/>
                    </a:cubicBezTo>
                    <a:close/>
                  </a:path>
                </a:pathLst>
              </a:custGeom>
              <a:solidFill>
                <a:srgbClr val="EABD99"/>
              </a:solidFill>
            </p:spPr>
            <p:txBody>
              <a:bodyPr/>
              <a:lstStyle/>
              <a:p>
                <a:endParaRPr lang="en-US" sz="900"/>
              </a:p>
            </p:txBody>
          </p:sp>
        </p:grpSp>
        <p:grpSp>
          <p:nvGrpSpPr>
            <p:cNvPr id="33" name="Group 33"/>
            <p:cNvGrpSpPr>
              <a:grpSpLocks noChangeAspect="1"/>
            </p:cNvGrpSpPr>
            <p:nvPr/>
          </p:nvGrpSpPr>
          <p:grpSpPr>
            <a:xfrm>
              <a:off x="6109865" y="3949535"/>
              <a:ext cx="947389" cy="947385"/>
              <a:chOff x="0" y="0"/>
              <a:chExt cx="6350000" cy="6349975"/>
            </a:xfrm>
          </p:grpSpPr>
          <p:sp>
            <p:nvSpPr>
              <p:cNvPr id="34" name="Freeform 3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sz="900"/>
              </a:p>
            </p:txBody>
          </p:sp>
        </p:grpSp>
        <p:grpSp>
          <p:nvGrpSpPr>
            <p:cNvPr id="35" name="Group 35"/>
            <p:cNvGrpSpPr/>
            <p:nvPr/>
          </p:nvGrpSpPr>
          <p:grpSpPr>
            <a:xfrm>
              <a:off x="833041" y="3777102"/>
              <a:ext cx="2201984" cy="380891"/>
              <a:chOff x="0" y="0"/>
              <a:chExt cx="3817868" cy="660400"/>
            </a:xfrm>
          </p:grpSpPr>
          <p:sp>
            <p:nvSpPr>
              <p:cNvPr id="36" name="Freeform 36"/>
              <p:cNvSpPr/>
              <p:nvPr/>
            </p:nvSpPr>
            <p:spPr>
              <a:xfrm>
                <a:off x="0" y="0"/>
                <a:ext cx="3817868" cy="660400"/>
              </a:xfrm>
              <a:custGeom>
                <a:avLst/>
                <a:gdLst/>
                <a:ahLst/>
                <a:cxnLst/>
                <a:rect l="l" t="t" r="r" b="b"/>
                <a:pathLst>
                  <a:path w="3817868" h="660400">
                    <a:moveTo>
                      <a:pt x="3693408" y="660400"/>
                    </a:moveTo>
                    <a:lnTo>
                      <a:pt x="124460" y="660400"/>
                    </a:lnTo>
                    <a:cubicBezTo>
                      <a:pt x="55880" y="660400"/>
                      <a:pt x="0" y="604520"/>
                      <a:pt x="0" y="535940"/>
                    </a:cubicBezTo>
                    <a:lnTo>
                      <a:pt x="0" y="124460"/>
                    </a:lnTo>
                    <a:cubicBezTo>
                      <a:pt x="0" y="55880"/>
                      <a:pt x="55880" y="0"/>
                      <a:pt x="124460" y="0"/>
                    </a:cubicBezTo>
                    <a:lnTo>
                      <a:pt x="3693408" y="0"/>
                    </a:lnTo>
                    <a:cubicBezTo>
                      <a:pt x="3761988" y="0"/>
                      <a:pt x="3817868" y="55880"/>
                      <a:pt x="3817868" y="124460"/>
                    </a:cubicBezTo>
                    <a:lnTo>
                      <a:pt x="3817868" y="535940"/>
                    </a:lnTo>
                    <a:cubicBezTo>
                      <a:pt x="3817868" y="604520"/>
                      <a:pt x="3761988" y="660400"/>
                      <a:pt x="3693408" y="660400"/>
                    </a:cubicBezTo>
                    <a:close/>
                  </a:path>
                </a:pathLst>
              </a:custGeom>
              <a:solidFill>
                <a:srgbClr val="F4DB8B"/>
              </a:solidFill>
            </p:spPr>
            <p:txBody>
              <a:bodyPr/>
              <a:lstStyle/>
              <a:p>
                <a:endParaRPr lang="en-US" sz="900"/>
              </a:p>
            </p:txBody>
          </p:sp>
        </p:grpSp>
        <p:grpSp>
          <p:nvGrpSpPr>
            <p:cNvPr id="37" name="Group 37"/>
            <p:cNvGrpSpPr/>
            <p:nvPr/>
          </p:nvGrpSpPr>
          <p:grpSpPr>
            <a:xfrm>
              <a:off x="833041" y="4157993"/>
              <a:ext cx="2201984" cy="869145"/>
              <a:chOff x="0" y="0"/>
              <a:chExt cx="3817868" cy="1506950"/>
            </a:xfrm>
          </p:grpSpPr>
          <p:sp>
            <p:nvSpPr>
              <p:cNvPr id="38" name="Freeform 38"/>
              <p:cNvSpPr/>
              <p:nvPr/>
            </p:nvSpPr>
            <p:spPr>
              <a:xfrm>
                <a:off x="0" y="0"/>
                <a:ext cx="3817868" cy="1506950"/>
              </a:xfrm>
              <a:custGeom>
                <a:avLst/>
                <a:gdLst/>
                <a:ahLst/>
                <a:cxnLst/>
                <a:rect l="l" t="t" r="r" b="b"/>
                <a:pathLst>
                  <a:path w="3817868" h="1506950">
                    <a:moveTo>
                      <a:pt x="3693408" y="1506950"/>
                    </a:moveTo>
                    <a:lnTo>
                      <a:pt x="124460" y="1506950"/>
                    </a:lnTo>
                    <a:cubicBezTo>
                      <a:pt x="55880" y="1506950"/>
                      <a:pt x="0" y="1451070"/>
                      <a:pt x="0" y="1382490"/>
                    </a:cubicBezTo>
                    <a:lnTo>
                      <a:pt x="0" y="124460"/>
                    </a:lnTo>
                    <a:cubicBezTo>
                      <a:pt x="0" y="55880"/>
                      <a:pt x="55880" y="0"/>
                      <a:pt x="124460" y="0"/>
                    </a:cubicBezTo>
                    <a:lnTo>
                      <a:pt x="3693408" y="0"/>
                    </a:lnTo>
                    <a:cubicBezTo>
                      <a:pt x="3761988" y="0"/>
                      <a:pt x="3817868" y="55880"/>
                      <a:pt x="3817868" y="124460"/>
                    </a:cubicBezTo>
                    <a:lnTo>
                      <a:pt x="3817868" y="1382490"/>
                    </a:lnTo>
                    <a:cubicBezTo>
                      <a:pt x="3817868" y="1451070"/>
                      <a:pt x="3761988" y="1506950"/>
                      <a:pt x="3693408" y="1506950"/>
                    </a:cubicBezTo>
                    <a:close/>
                  </a:path>
                </a:pathLst>
              </a:custGeom>
              <a:solidFill>
                <a:srgbClr val="EABD99"/>
              </a:solidFill>
            </p:spPr>
            <p:txBody>
              <a:bodyPr/>
              <a:lstStyle/>
              <a:p>
                <a:endParaRPr lang="en-US" sz="900"/>
              </a:p>
            </p:txBody>
          </p:sp>
        </p:grpSp>
        <p:grpSp>
          <p:nvGrpSpPr>
            <p:cNvPr id="39" name="Group 39"/>
            <p:cNvGrpSpPr>
              <a:grpSpLocks noChangeAspect="1"/>
            </p:cNvGrpSpPr>
            <p:nvPr/>
          </p:nvGrpSpPr>
          <p:grpSpPr>
            <a:xfrm>
              <a:off x="359347" y="3949535"/>
              <a:ext cx="947389" cy="947385"/>
              <a:chOff x="0" y="0"/>
              <a:chExt cx="6350000" cy="6349975"/>
            </a:xfrm>
          </p:grpSpPr>
          <p:sp>
            <p:nvSpPr>
              <p:cNvPr id="40" name="Freeform 4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sz="900"/>
              </a:p>
            </p:txBody>
          </p:sp>
        </p:grpSp>
        <p:sp>
          <p:nvSpPr>
            <p:cNvPr id="44" name="TextBox 44"/>
            <p:cNvSpPr txBox="1"/>
            <p:nvPr/>
          </p:nvSpPr>
          <p:spPr>
            <a:xfrm>
              <a:off x="4232064" y="2266858"/>
              <a:ext cx="1539983" cy="166777"/>
            </a:xfrm>
            <a:prstGeom prst="rect">
              <a:avLst/>
            </a:prstGeom>
          </p:spPr>
          <p:txBody>
            <a:bodyPr lIns="0" tIns="0" rIns="0" bIns="0" rtlCol="0" anchor="t">
              <a:spAutoFit/>
            </a:bodyPr>
            <a:lstStyle/>
            <a:p>
              <a:pPr>
                <a:lnSpc>
                  <a:spcPts val="1430"/>
                </a:lnSpc>
              </a:pPr>
              <a:r>
                <a:rPr lang="en-US" sz="1100">
                  <a:solidFill>
                    <a:srgbClr val="494F56"/>
                  </a:solidFill>
                  <a:latin typeface="Poppins Medium Bold"/>
                </a:rPr>
                <a:t>ANTI-POACHING</a:t>
              </a:r>
            </a:p>
          </p:txBody>
        </p:sp>
        <p:sp>
          <p:nvSpPr>
            <p:cNvPr id="45" name="TextBox 45"/>
            <p:cNvSpPr txBox="1"/>
            <p:nvPr/>
          </p:nvSpPr>
          <p:spPr>
            <a:xfrm>
              <a:off x="4232064" y="2639970"/>
              <a:ext cx="1539983" cy="494366"/>
            </a:xfrm>
            <a:prstGeom prst="rect">
              <a:avLst/>
            </a:prstGeom>
          </p:spPr>
          <p:txBody>
            <a:bodyPr lIns="0" tIns="0" rIns="0" bIns="0" rtlCol="0" anchor="t">
              <a:spAutoFit/>
            </a:bodyPr>
            <a:lstStyle/>
            <a:p>
              <a:pPr marL="215912" lvl="1" indent="-107956">
                <a:lnSpc>
                  <a:spcPts val="1300"/>
                </a:lnSpc>
                <a:buFont typeface="Arial"/>
                <a:buChar char="•"/>
              </a:pPr>
              <a:r>
                <a:rPr lang="en-US" sz="1000">
                  <a:solidFill>
                    <a:srgbClr val="494F56"/>
                  </a:solidFill>
                  <a:latin typeface="Poppins"/>
                </a:rPr>
                <a:t>snares or traps</a:t>
              </a:r>
            </a:p>
            <a:p>
              <a:pPr marL="215912" lvl="1" indent="-107956">
                <a:lnSpc>
                  <a:spcPts val="1300"/>
                </a:lnSpc>
                <a:buFont typeface="Arial"/>
                <a:buChar char="•"/>
              </a:pPr>
              <a:r>
                <a:rPr lang="en-US" sz="1000">
                  <a:solidFill>
                    <a:srgbClr val="494F56"/>
                  </a:solidFill>
                  <a:latin typeface="Poppins"/>
                </a:rPr>
                <a:t>pangolin scales, ivory</a:t>
              </a:r>
            </a:p>
          </p:txBody>
        </p:sp>
        <p:sp>
          <p:nvSpPr>
            <p:cNvPr id="46" name="TextBox 46"/>
            <p:cNvSpPr txBox="1"/>
            <p:nvPr/>
          </p:nvSpPr>
          <p:spPr>
            <a:xfrm>
              <a:off x="6880351" y="2266858"/>
              <a:ext cx="2263946" cy="166777"/>
            </a:xfrm>
            <a:prstGeom prst="rect">
              <a:avLst/>
            </a:prstGeom>
          </p:spPr>
          <p:txBody>
            <a:bodyPr wrap="square" lIns="0" tIns="0" rIns="0" bIns="0" rtlCol="0" anchor="t">
              <a:spAutoFit/>
            </a:bodyPr>
            <a:lstStyle/>
            <a:p>
              <a:pPr>
                <a:lnSpc>
                  <a:spcPts val="1430"/>
                </a:lnSpc>
              </a:pPr>
              <a:r>
                <a:rPr lang="en-US" sz="1100">
                  <a:solidFill>
                    <a:srgbClr val="494F56"/>
                  </a:solidFill>
                  <a:latin typeface="Poppins Medium Bold"/>
                </a:rPr>
                <a:t>ECOLOGICAL MONITORING</a:t>
              </a:r>
            </a:p>
          </p:txBody>
        </p:sp>
        <p:sp>
          <p:nvSpPr>
            <p:cNvPr id="47" name="TextBox 47"/>
            <p:cNvSpPr txBox="1"/>
            <p:nvPr/>
          </p:nvSpPr>
          <p:spPr>
            <a:xfrm>
              <a:off x="7107767" y="2571305"/>
              <a:ext cx="1539983" cy="827791"/>
            </a:xfrm>
            <a:prstGeom prst="rect">
              <a:avLst/>
            </a:prstGeom>
          </p:spPr>
          <p:txBody>
            <a:bodyPr lIns="0" tIns="0" rIns="0" bIns="0" rtlCol="0" anchor="t">
              <a:spAutoFit/>
            </a:bodyPr>
            <a:lstStyle/>
            <a:p>
              <a:pPr marL="215912" lvl="1" indent="-107956">
                <a:lnSpc>
                  <a:spcPts val="1300"/>
                </a:lnSpc>
                <a:buFont typeface="Arial"/>
                <a:buChar char="•"/>
              </a:pPr>
              <a:r>
                <a:rPr lang="en-US" sz="1000">
                  <a:solidFill>
                    <a:srgbClr val="494F56"/>
                  </a:solidFill>
                  <a:latin typeface="Poppins"/>
                </a:rPr>
                <a:t>scat</a:t>
              </a:r>
            </a:p>
            <a:p>
              <a:pPr marL="215912" lvl="1" indent="-107956">
                <a:lnSpc>
                  <a:spcPts val="1300"/>
                </a:lnSpc>
                <a:buFont typeface="Arial"/>
                <a:buChar char="•"/>
              </a:pPr>
              <a:r>
                <a:rPr lang="en-US" sz="1000">
                  <a:solidFill>
                    <a:srgbClr val="494F56"/>
                  </a:solidFill>
                  <a:latin typeface="Poppins"/>
                </a:rPr>
                <a:t>live animals</a:t>
              </a:r>
            </a:p>
            <a:p>
              <a:pPr marL="215912" lvl="1" indent="-107956">
                <a:lnSpc>
                  <a:spcPts val="1300"/>
                </a:lnSpc>
                <a:buFont typeface="Arial"/>
                <a:buChar char="•"/>
              </a:pPr>
              <a:r>
                <a:rPr lang="en-US" sz="1000">
                  <a:solidFill>
                    <a:srgbClr val="494F56"/>
                  </a:solidFill>
                  <a:latin typeface="Poppins"/>
                </a:rPr>
                <a:t>plants</a:t>
              </a:r>
            </a:p>
            <a:p>
              <a:pPr marL="215912" lvl="1" indent="-107956">
                <a:lnSpc>
                  <a:spcPts val="1300"/>
                </a:lnSpc>
                <a:buFont typeface="Arial"/>
                <a:buChar char="•"/>
              </a:pPr>
              <a:r>
                <a:rPr lang="en-US" sz="1000">
                  <a:solidFill>
                    <a:srgbClr val="494F56"/>
                  </a:solidFill>
                  <a:latin typeface="Poppins"/>
                </a:rPr>
                <a:t>nests</a:t>
              </a:r>
            </a:p>
            <a:p>
              <a:pPr marL="215912" lvl="1" indent="-107956">
                <a:lnSpc>
                  <a:spcPts val="1300"/>
                </a:lnSpc>
                <a:buFont typeface="Arial"/>
                <a:buChar char="•"/>
              </a:pPr>
              <a:r>
                <a:rPr lang="en-US" sz="1000">
                  <a:solidFill>
                    <a:srgbClr val="494F56"/>
                  </a:solidFill>
                  <a:latin typeface="Poppins"/>
                </a:rPr>
                <a:t>carcasses</a:t>
              </a:r>
            </a:p>
          </p:txBody>
        </p:sp>
        <p:sp>
          <p:nvSpPr>
            <p:cNvPr id="48" name="TextBox 48"/>
            <p:cNvSpPr txBox="1"/>
            <p:nvPr/>
          </p:nvSpPr>
          <p:spPr>
            <a:xfrm>
              <a:off x="1288354" y="2176371"/>
              <a:ext cx="1677182" cy="346313"/>
            </a:xfrm>
            <a:prstGeom prst="rect">
              <a:avLst/>
            </a:prstGeom>
          </p:spPr>
          <p:txBody>
            <a:bodyPr lIns="0" tIns="0" rIns="0" bIns="0" rtlCol="0" anchor="t">
              <a:spAutoFit/>
            </a:bodyPr>
            <a:lstStyle/>
            <a:p>
              <a:pPr>
                <a:lnSpc>
                  <a:spcPts val="1430"/>
                </a:lnSpc>
              </a:pPr>
              <a:r>
                <a:rPr lang="en-US" sz="1100">
                  <a:solidFill>
                    <a:srgbClr val="494F56"/>
                  </a:solidFill>
                  <a:latin typeface="Poppins Medium Bold"/>
                </a:rPr>
                <a:t>BIOSECURITY/INVASIVE SPECIES</a:t>
              </a:r>
            </a:p>
          </p:txBody>
        </p:sp>
        <p:sp>
          <p:nvSpPr>
            <p:cNvPr id="49" name="TextBox 49"/>
            <p:cNvSpPr txBox="1"/>
            <p:nvPr/>
          </p:nvSpPr>
          <p:spPr>
            <a:xfrm>
              <a:off x="1356953" y="2639971"/>
              <a:ext cx="1539983" cy="661078"/>
            </a:xfrm>
            <a:prstGeom prst="rect">
              <a:avLst/>
            </a:prstGeom>
          </p:spPr>
          <p:txBody>
            <a:bodyPr lIns="0" tIns="0" rIns="0" bIns="0" rtlCol="0" anchor="t">
              <a:spAutoFit/>
            </a:bodyPr>
            <a:lstStyle/>
            <a:p>
              <a:pPr marL="215912" lvl="1" indent="-107956">
                <a:lnSpc>
                  <a:spcPts val="1300"/>
                </a:lnSpc>
                <a:buFont typeface="Arial"/>
                <a:buChar char="•"/>
              </a:pPr>
              <a:r>
                <a:rPr lang="en-US" sz="1000">
                  <a:solidFill>
                    <a:srgbClr val="494F56"/>
                  </a:solidFill>
                  <a:latin typeface="Poppins"/>
                </a:rPr>
                <a:t>vermin detection at remote ports</a:t>
              </a:r>
            </a:p>
            <a:p>
              <a:pPr marL="215912" lvl="1" indent="-107956">
                <a:lnSpc>
                  <a:spcPts val="1300"/>
                </a:lnSpc>
                <a:buFont typeface="Arial"/>
                <a:buChar char="•"/>
              </a:pPr>
              <a:r>
                <a:rPr lang="en-US" sz="1000">
                  <a:solidFill>
                    <a:srgbClr val="494F56"/>
                  </a:solidFill>
                  <a:latin typeface="Poppins"/>
                </a:rPr>
                <a:t>boat steward programs</a:t>
              </a:r>
            </a:p>
          </p:txBody>
        </p:sp>
        <p:sp>
          <p:nvSpPr>
            <p:cNvPr id="50" name="TextBox 50"/>
            <p:cNvSpPr txBox="1"/>
            <p:nvPr/>
          </p:nvSpPr>
          <p:spPr>
            <a:xfrm>
              <a:off x="4232064" y="3864996"/>
              <a:ext cx="1877801" cy="166777"/>
            </a:xfrm>
            <a:prstGeom prst="rect">
              <a:avLst/>
            </a:prstGeom>
          </p:spPr>
          <p:txBody>
            <a:bodyPr wrap="square" lIns="0" tIns="0" rIns="0" bIns="0" rtlCol="0" anchor="t">
              <a:spAutoFit/>
            </a:bodyPr>
            <a:lstStyle/>
            <a:p>
              <a:pPr>
                <a:lnSpc>
                  <a:spcPts val="1430"/>
                </a:lnSpc>
              </a:pPr>
              <a:r>
                <a:rPr lang="en-US" sz="1100">
                  <a:solidFill>
                    <a:srgbClr val="494F56"/>
                  </a:solidFill>
                  <a:latin typeface="Poppins Medium Bold"/>
                </a:rPr>
                <a:t>DISEASE MONITORING</a:t>
              </a:r>
            </a:p>
          </p:txBody>
        </p:sp>
        <p:sp>
          <p:nvSpPr>
            <p:cNvPr id="51" name="TextBox 51"/>
            <p:cNvSpPr txBox="1"/>
            <p:nvPr/>
          </p:nvSpPr>
          <p:spPr>
            <a:xfrm>
              <a:off x="4232064" y="4238107"/>
              <a:ext cx="1677776" cy="661078"/>
            </a:xfrm>
            <a:prstGeom prst="rect">
              <a:avLst/>
            </a:prstGeom>
          </p:spPr>
          <p:txBody>
            <a:bodyPr lIns="0" tIns="0" rIns="0" bIns="0" rtlCol="0" anchor="t">
              <a:spAutoFit/>
            </a:bodyPr>
            <a:lstStyle/>
            <a:p>
              <a:pPr marL="215912" lvl="1" indent="-107956">
                <a:lnSpc>
                  <a:spcPts val="1300"/>
                </a:lnSpc>
                <a:buFont typeface="Arial"/>
                <a:buChar char="•"/>
              </a:pPr>
              <a:r>
                <a:rPr lang="en-US" sz="1000">
                  <a:solidFill>
                    <a:srgbClr val="494F56"/>
                  </a:solidFill>
                  <a:latin typeface="Poppins"/>
                </a:rPr>
                <a:t>avian botulism</a:t>
              </a:r>
            </a:p>
            <a:p>
              <a:pPr marL="215912" lvl="1" indent="-107956">
                <a:lnSpc>
                  <a:spcPts val="1300"/>
                </a:lnSpc>
                <a:buFont typeface="Arial"/>
                <a:buChar char="•"/>
              </a:pPr>
              <a:r>
                <a:rPr lang="en-US" sz="1000">
                  <a:solidFill>
                    <a:srgbClr val="494F56"/>
                  </a:solidFill>
                  <a:latin typeface="Poppins"/>
                </a:rPr>
                <a:t>chronic wasting disease</a:t>
              </a:r>
            </a:p>
            <a:p>
              <a:pPr marL="215912" lvl="1" indent="-107956">
                <a:lnSpc>
                  <a:spcPts val="1300"/>
                </a:lnSpc>
                <a:buFont typeface="Arial"/>
                <a:buChar char="•"/>
              </a:pPr>
              <a:r>
                <a:rPr lang="en-US" sz="1000">
                  <a:solidFill>
                    <a:srgbClr val="494F56"/>
                  </a:solidFill>
                  <a:latin typeface="Poppins"/>
                </a:rPr>
                <a:t>M. ovi (bighorn sheep)</a:t>
              </a:r>
            </a:p>
          </p:txBody>
        </p:sp>
        <p:sp>
          <p:nvSpPr>
            <p:cNvPr id="52" name="TextBox 52"/>
            <p:cNvSpPr txBox="1"/>
            <p:nvPr/>
          </p:nvSpPr>
          <p:spPr>
            <a:xfrm>
              <a:off x="7107767" y="3864996"/>
              <a:ext cx="1539983" cy="166777"/>
            </a:xfrm>
            <a:prstGeom prst="rect">
              <a:avLst/>
            </a:prstGeom>
          </p:spPr>
          <p:txBody>
            <a:bodyPr lIns="0" tIns="0" rIns="0" bIns="0" rtlCol="0" anchor="t">
              <a:spAutoFit/>
            </a:bodyPr>
            <a:lstStyle/>
            <a:p>
              <a:pPr>
                <a:lnSpc>
                  <a:spcPts val="1430"/>
                </a:lnSpc>
              </a:pPr>
              <a:r>
                <a:rPr lang="en-US" sz="1100">
                  <a:solidFill>
                    <a:srgbClr val="494F56"/>
                  </a:solidFill>
                  <a:latin typeface="Poppins Medium Bold"/>
                </a:rPr>
                <a:t>CONTAMINANTS</a:t>
              </a:r>
            </a:p>
          </p:txBody>
        </p:sp>
        <p:sp>
          <p:nvSpPr>
            <p:cNvPr id="53" name="TextBox 53"/>
            <p:cNvSpPr txBox="1"/>
            <p:nvPr/>
          </p:nvSpPr>
          <p:spPr>
            <a:xfrm>
              <a:off x="7107767" y="4238107"/>
              <a:ext cx="1539983" cy="327654"/>
            </a:xfrm>
            <a:prstGeom prst="rect">
              <a:avLst/>
            </a:prstGeom>
          </p:spPr>
          <p:txBody>
            <a:bodyPr lIns="0" tIns="0" rIns="0" bIns="0" rtlCol="0" anchor="t">
              <a:spAutoFit/>
            </a:bodyPr>
            <a:lstStyle/>
            <a:p>
              <a:pPr marL="215912" lvl="1" indent="-107956">
                <a:lnSpc>
                  <a:spcPts val="1300"/>
                </a:lnSpc>
                <a:buFont typeface="Arial"/>
                <a:buChar char="•"/>
              </a:pPr>
              <a:r>
                <a:rPr lang="en-US" sz="1000">
                  <a:solidFill>
                    <a:srgbClr val="494F56"/>
                  </a:solidFill>
                  <a:latin typeface="Poppins"/>
                </a:rPr>
                <a:t>pipeline leaks</a:t>
              </a:r>
            </a:p>
            <a:p>
              <a:pPr marL="215912" lvl="1" indent="-107956">
                <a:lnSpc>
                  <a:spcPts val="1300"/>
                </a:lnSpc>
                <a:buFont typeface="Arial"/>
                <a:buChar char="•"/>
              </a:pPr>
              <a:r>
                <a:rPr lang="en-US" sz="1000">
                  <a:solidFill>
                    <a:srgbClr val="494F56"/>
                  </a:solidFill>
                  <a:latin typeface="Poppins"/>
                </a:rPr>
                <a:t>heavy metals</a:t>
              </a:r>
            </a:p>
          </p:txBody>
        </p:sp>
        <p:sp>
          <p:nvSpPr>
            <p:cNvPr id="54" name="TextBox 54"/>
            <p:cNvSpPr txBox="1"/>
            <p:nvPr/>
          </p:nvSpPr>
          <p:spPr>
            <a:xfrm>
              <a:off x="1306439" y="3790963"/>
              <a:ext cx="1581197" cy="346313"/>
            </a:xfrm>
            <a:prstGeom prst="rect">
              <a:avLst/>
            </a:prstGeom>
          </p:spPr>
          <p:txBody>
            <a:bodyPr lIns="0" tIns="0" rIns="0" bIns="0" rtlCol="0" anchor="t">
              <a:spAutoFit/>
            </a:bodyPr>
            <a:lstStyle/>
            <a:p>
              <a:pPr>
                <a:lnSpc>
                  <a:spcPts val="1430"/>
                </a:lnSpc>
              </a:pPr>
              <a:r>
                <a:rPr lang="en-US" sz="1100">
                  <a:solidFill>
                    <a:srgbClr val="494F56"/>
                  </a:solidFill>
                  <a:latin typeface="Poppins Medium Bold"/>
                </a:rPr>
                <a:t>HUMAN-WILDLIFE CONFLICT MITIGATION</a:t>
              </a:r>
            </a:p>
          </p:txBody>
        </p:sp>
        <p:sp>
          <p:nvSpPr>
            <p:cNvPr id="55" name="TextBox 55"/>
            <p:cNvSpPr txBox="1"/>
            <p:nvPr/>
          </p:nvSpPr>
          <p:spPr>
            <a:xfrm>
              <a:off x="1357249" y="4238107"/>
              <a:ext cx="1539983" cy="494366"/>
            </a:xfrm>
            <a:prstGeom prst="rect">
              <a:avLst/>
            </a:prstGeom>
          </p:spPr>
          <p:txBody>
            <a:bodyPr lIns="0" tIns="0" rIns="0" bIns="0" rtlCol="0" anchor="t">
              <a:spAutoFit/>
            </a:bodyPr>
            <a:lstStyle/>
            <a:p>
              <a:pPr marL="215912" lvl="1" indent="-107956">
                <a:lnSpc>
                  <a:spcPts val="1300"/>
                </a:lnSpc>
                <a:buFont typeface="Arial"/>
                <a:buChar char="•"/>
              </a:pPr>
              <a:r>
                <a:rPr lang="en-US" sz="1000">
                  <a:solidFill>
                    <a:srgbClr val="494F56"/>
                  </a:solidFill>
                  <a:latin typeface="Poppins"/>
                </a:rPr>
                <a:t>bear tracking and hazing</a:t>
              </a:r>
            </a:p>
            <a:p>
              <a:pPr>
                <a:lnSpc>
                  <a:spcPts val="1300"/>
                </a:lnSpc>
              </a:pPr>
              <a:endParaRPr lang="en-US" sz="1000">
                <a:solidFill>
                  <a:srgbClr val="494F56"/>
                </a:solidFill>
                <a:latin typeface="Poppin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45759" y="1537084"/>
            <a:ext cx="5018722" cy="5096267"/>
          </a:xfrm>
          <a:prstGeom prst="rect">
            <a:avLst/>
          </a:prstGeom>
        </p:spPr>
        <p:txBody>
          <a:bodyPr wrap="square" lIns="0" tIns="0" rIns="0" bIns="0" rtlCol="0" anchor="t">
            <a:spAutoFit/>
          </a:bodyPr>
          <a:lstStyle/>
          <a:p>
            <a:r>
              <a:rPr lang="en-US" sz="1950" b="1">
                <a:solidFill>
                  <a:srgbClr val="000000"/>
                </a:solidFill>
                <a:latin typeface="Microsoft Sans Serif"/>
                <a:ea typeface="ＭＳ Ｐゴシック"/>
                <a:cs typeface="Microsoft Sans Serif"/>
              </a:rPr>
              <a:t>Non-intrusive method ("Passive" or ”freeze" alert, LNT, dog &amp; wildlife welfare)</a:t>
            </a:r>
            <a:endParaRPr lang="en-US" b="1">
              <a:latin typeface="Microsoft Sans Serif"/>
              <a:cs typeface="Microsoft Sans Serif"/>
            </a:endParaRPr>
          </a:p>
          <a:p>
            <a:endParaRPr lang="en-US" sz="1950">
              <a:solidFill>
                <a:srgbClr val="000000"/>
              </a:solidFill>
              <a:latin typeface="Microsoft Sans Serif"/>
              <a:ea typeface="ＭＳ Ｐゴシック"/>
              <a:cs typeface="Microsoft Sans Serif"/>
            </a:endParaRPr>
          </a:p>
          <a:p>
            <a:r>
              <a:rPr lang="en-US" sz="1950">
                <a:solidFill>
                  <a:srgbClr val="000000"/>
                </a:solidFill>
                <a:latin typeface="Microsoft Sans Serif"/>
                <a:ea typeface="ＭＳ Ｐゴシック"/>
                <a:cs typeface="Microsoft Sans Serif"/>
              </a:rPr>
              <a:t>Ability to detect cryptic and low-density species</a:t>
            </a:r>
          </a:p>
          <a:p>
            <a:endParaRPr lang="en-US" sz="1950">
              <a:solidFill>
                <a:srgbClr val="000000"/>
              </a:solidFill>
              <a:latin typeface="Microsoft Sans Serif"/>
              <a:ea typeface="ＭＳ Ｐゴシック"/>
              <a:cs typeface="Microsoft Sans Serif"/>
            </a:endParaRPr>
          </a:p>
          <a:p>
            <a:r>
              <a:rPr lang="en-US" sz="1950">
                <a:solidFill>
                  <a:srgbClr val="000000"/>
                </a:solidFill>
                <a:latin typeface="Microsoft Sans Serif"/>
                <a:ea typeface="ＭＳ Ｐゴシック"/>
                <a:cs typeface="Microsoft Sans Serif"/>
              </a:rPr>
              <a:t>Complimentary to existing survey methods</a:t>
            </a:r>
          </a:p>
          <a:p>
            <a:endParaRPr lang="en-US" sz="1950">
              <a:solidFill>
                <a:srgbClr val="000000"/>
              </a:solidFill>
              <a:latin typeface="Microsoft Sans Serif"/>
              <a:ea typeface="ＭＳ Ｐゴシック"/>
              <a:cs typeface="Microsoft Sans Serif"/>
            </a:endParaRPr>
          </a:p>
          <a:p>
            <a:r>
              <a:rPr lang="en-US" sz="1950">
                <a:solidFill>
                  <a:srgbClr val="000000"/>
                </a:solidFill>
                <a:latin typeface="Microsoft Sans Serif"/>
                <a:ea typeface="ＭＳ Ｐゴシック"/>
                <a:cs typeface="Microsoft Sans Serif"/>
              </a:rPr>
              <a:t>Agile and easy to transport​</a:t>
            </a:r>
          </a:p>
          <a:p>
            <a:endParaRPr lang="en-US" sz="1950">
              <a:solidFill>
                <a:srgbClr val="000000"/>
              </a:solidFill>
              <a:latin typeface="Microsoft Sans Serif"/>
              <a:cs typeface="Microsoft Sans Serif"/>
            </a:endParaRPr>
          </a:p>
          <a:p>
            <a:r>
              <a:rPr lang="en-US" sz="1950">
                <a:solidFill>
                  <a:srgbClr val="000000"/>
                </a:solidFill>
                <a:latin typeface="Microsoft Sans Serif"/>
                <a:ea typeface="ＭＳ Ｐゴシック"/>
                <a:cs typeface="Microsoft Sans Serif"/>
              </a:rPr>
              <a:t>Can see results in real time​ (versus hair snares, traps, game cameras, </a:t>
            </a:r>
            <a:r>
              <a:rPr lang="en-US" sz="1950" err="1">
                <a:solidFill>
                  <a:srgbClr val="000000"/>
                </a:solidFill>
                <a:latin typeface="Microsoft Sans Serif"/>
                <a:ea typeface="ＭＳ Ｐゴシック"/>
                <a:cs typeface="Microsoft Sans Serif"/>
              </a:rPr>
              <a:t>dna</a:t>
            </a:r>
            <a:r>
              <a:rPr lang="en-US" sz="1950">
                <a:solidFill>
                  <a:srgbClr val="000000"/>
                </a:solidFill>
                <a:latin typeface="Microsoft Sans Serif"/>
                <a:ea typeface="ＭＳ Ｐゴシック"/>
                <a:cs typeface="Microsoft Sans Serif"/>
              </a:rPr>
              <a:t>, eDNA, etc.)</a:t>
            </a:r>
            <a:endParaRPr lang="en-US" sz="1950">
              <a:solidFill>
                <a:srgbClr val="000000"/>
              </a:solidFill>
              <a:latin typeface="Microsoft Sans Serif"/>
              <a:cs typeface="Microsoft Sans Serif"/>
            </a:endParaRPr>
          </a:p>
          <a:p>
            <a:endParaRPr lang="en-US" sz="1950">
              <a:solidFill>
                <a:srgbClr val="000000"/>
              </a:solidFill>
              <a:latin typeface="Microsoft Sans Serif"/>
              <a:cs typeface="Microsoft Sans Serif"/>
            </a:endParaRPr>
          </a:p>
          <a:p>
            <a:r>
              <a:rPr lang="en-US" sz="1950">
                <a:solidFill>
                  <a:srgbClr val="000000"/>
                </a:solidFill>
                <a:latin typeface="Microsoft Sans Serif"/>
                <a:ea typeface="ＭＳ Ｐゴシック"/>
                <a:cs typeface="Microsoft Sans Serif"/>
              </a:rPr>
              <a:t>Can be more efficient and accurate than human searchers alone</a:t>
            </a:r>
          </a:p>
          <a:p>
            <a:pPr>
              <a:lnSpc>
                <a:spcPts val="2310"/>
              </a:lnSpc>
            </a:pPr>
            <a:endParaRPr lang="en-US" sz="1950">
              <a:solidFill>
                <a:srgbClr val="000000"/>
              </a:solidFill>
              <a:latin typeface="Microsoft Sans Serif"/>
              <a:cs typeface="Microsoft Sans Serif"/>
            </a:endParaRPr>
          </a:p>
        </p:txBody>
      </p:sp>
      <p:sp>
        <p:nvSpPr>
          <p:cNvPr id="5" name="TextBox 5"/>
          <p:cNvSpPr txBox="1"/>
          <p:nvPr/>
        </p:nvSpPr>
        <p:spPr>
          <a:xfrm>
            <a:off x="746351" y="718869"/>
            <a:ext cx="8036639" cy="723916"/>
          </a:xfrm>
          <a:prstGeom prst="rect">
            <a:avLst/>
          </a:prstGeom>
        </p:spPr>
        <p:txBody>
          <a:bodyPr wrap="square" lIns="0" tIns="0" rIns="0" bIns="0" rtlCol="0" anchor="t">
            <a:spAutoFit/>
          </a:bodyPr>
          <a:lstStyle/>
          <a:p>
            <a:pPr algn="ctr">
              <a:lnSpc>
                <a:spcPts val="6440"/>
              </a:lnSpc>
            </a:pPr>
            <a:r>
              <a:rPr lang="en-US" sz="3200">
                <a:solidFill>
                  <a:srgbClr val="0A6C39"/>
                </a:solidFill>
                <a:latin typeface="Microsoft Sans Serif"/>
                <a:ea typeface="ＭＳ Ｐゴシック"/>
                <a:cs typeface="Microsoft Sans Serif"/>
              </a:rPr>
              <a:t>The Conservation Detection Dog Method</a:t>
            </a:r>
          </a:p>
        </p:txBody>
      </p:sp>
      <p:pic>
        <p:nvPicPr>
          <p:cNvPr id="6" name="Picture 5">
            <a:extLst>
              <a:ext uri="{FF2B5EF4-FFF2-40B4-BE49-F238E27FC236}">
                <a16:creationId xmlns:a16="http://schemas.microsoft.com/office/drawing/2014/main" id="{04A087BB-0A89-2ACF-F8E1-20A4273FA2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9269" y="1585913"/>
            <a:ext cx="3436143" cy="2286000"/>
          </a:xfrm>
          <a:prstGeom prst="rect">
            <a:avLst/>
          </a:prstGeom>
        </p:spPr>
      </p:pic>
      <p:pic>
        <p:nvPicPr>
          <p:cNvPr id="7" name="Picture 6" descr="A dog wearing a vest in the woods&#10;&#10;AI-generated content may be incorrect.">
            <a:extLst>
              <a:ext uri="{FF2B5EF4-FFF2-40B4-BE49-F238E27FC236}">
                <a16:creationId xmlns:a16="http://schemas.microsoft.com/office/drawing/2014/main" id="{23CA78EF-857C-7878-70EF-F3ADA547D9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0368" y="4015041"/>
            <a:ext cx="3433458" cy="2296747"/>
          </a:xfrm>
          <a:prstGeom prst="rect">
            <a:avLst/>
          </a:prstGeom>
        </p:spPr>
      </p:pic>
    </p:spTree>
    <p:extLst>
      <p:ext uri="{BB962C8B-B14F-4D97-AF65-F5344CB8AC3E}">
        <p14:creationId xmlns:p14="http://schemas.microsoft.com/office/powerpoint/2010/main" val="3550504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5446-4006-4DC3-8E1E-4F797DC95499}"/>
              </a:ext>
            </a:extLst>
          </p:cNvPr>
          <p:cNvSpPr>
            <a:spLocks noGrp="1"/>
          </p:cNvSpPr>
          <p:nvPr>
            <p:ph type="title"/>
          </p:nvPr>
        </p:nvSpPr>
        <p:spPr/>
        <p:txBody>
          <a:bodyPr/>
          <a:lstStyle/>
          <a:p>
            <a:r>
              <a:rPr lang="en-US" sz="2800">
                <a:latin typeface="Microsoft Sans Serif"/>
                <a:ea typeface="Microsoft Sans Serif"/>
                <a:cs typeface="Microsoft Sans Serif"/>
              </a:rPr>
              <a:t>The NYNJTC Conservation Dogs Program</a:t>
            </a:r>
          </a:p>
        </p:txBody>
      </p:sp>
      <p:sp>
        <p:nvSpPr>
          <p:cNvPr id="3" name="Content Placeholder 2">
            <a:extLst>
              <a:ext uri="{FF2B5EF4-FFF2-40B4-BE49-F238E27FC236}">
                <a16:creationId xmlns:a16="http://schemas.microsoft.com/office/drawing/2014/main" id="{54B7B8BA-A1B8-497C-AD6E-6B94F5CB13F6}"/>
              </a:ext>
            </a:extLst>
          </p:cNvPr>
          <p:cNvSpPr>
            <a:spLocks noGrp="1"/>
          </p:cNvSpPr>
          <p:nvPr>
            <p:ph idx="1"/>
          </p:nvPr>
        </p:nvSpPr>
        <p:spPr>
          <a:xfrm>
            <a:off x="426720" y="1603870"/>
            <a:ext cx="4953000" cy="4114800"/>
          </a:xfrm>
        </p:spPr>
        <p:txBody>
          <a:bodyPr/>
          <a:lstStyle/>
          <a:p>
            <a:pPr marL="0" indent="0">
              <a:buNone/>
            </a:pPr>
            <a:r>
              <a:rPr lang="en-US" sz="2000" b="1">
                <a:latin typeface="Microsoft Sans Serif"/>
                <a:ea typeface="Microsoft Sans Serif"/>
                <a:cs typeface="Microsoft Sans Serif"/>
              </a:rPr>
              <a:t>2018-Inception</a:t>
            </a:r>
          </a:p>
          <a:p>
            <a:pPr marL="400050" lvl="1" indent="0">
              <a:buNone/>
            </a:pPr>
            <a:r>
              <a:rPr lang="en-US">
                <a:latin typeface="Microsoft Sans Serif"/>
                <a:ea typeface="Microsoft Sans Serif"/>
                <a:cs typeface="Microsoft Sans Serif"/>
              </a:rPr>
              <a:t>Use detection dogs to supplement our invasive species early detection and removal activities</a:t>
            </a:r>
          </a:p>
          <a:p>
            <a:pPr marL="400050" lvl="1" indent="0">
              <a:buNone/>
            </a:pPr>
            <a:endParaRPr lang="en-US">
              <a:latin typeface="Microsoft Sans Serif"/>
              <a:ea typeface="Microsoft Sans Serif"/>
              <a:cs typeface="Microsoft Sans Serif"/>
            </a:endParaRPr>
          </a:p>
          <a:p>
            <a:pPr marL="0" indent="0">
              <a:buNone/>
            </a:pPr>
            <a:r>
              <a:rPr lang="en-US" sz="2000" b="1">
                <a:latin typeface="Microsoft Sans Serif"/>
                <a:ea typeface="Microsoft Sans Serif"/>
                <a:cs typeface="Microsoft Sans Serif"/>
              </a:rPr>
              <a:t>Benefits:</a:t>
            </a:r>
          </a:p>
          <a:p>
            <a:pPr marL="400050" lvl="1" indent="0">
              <a:buNone/>
            </a:pPr>
            <a:r>
              <a:rPr lang="en-US">
                <a:latin typeface="Microsoft Sans Serif"/>
                <a:ea typeface="Microsoft Sans Serif"/>
                <a:cs typeface="Microsoft Sans Serif"/>
              </a:rPr>
              <a:t>Be </a:t>
            </a:r>
            <a:r>
              <a:rPr lang="en-US" u="sng">
                <a:latin typeface="Microsoft Sans Serif"/>
                <a:ea typeface="Microsoft Sans Serif"/>
                <a:cs typeface="Microsoft Sans Serif"/>
              </a:rPr>
              <a:t>more thorough </a:t>
            </a:r>
            <a:r>
              <a:rPr lang="en-US">
                <a:latin typeface="Microsoft Sans Serif"/>
                <a:ea typeface="Microsoft Sans Serif"/>
                <a:cs typeface="Microsoft Sans Serif"/>
              </a:rPr>
              <a:t>in our removal activities</a:t>
            </a:r>
          </a:p>
          <a:p>
            <a:pPr marL="400050" lvl="1" indent="0">
              <a:buNone/>
            </a:pPr>
            <a:r>
              <a:rPr lang="en-US">
                <a:latin typeface="Microsoft Sans Serif"/>
                <a:ea typeface="Microsoft Sans Serif"/>
                <a:cs typeface="Microsoft Sans Serif"/>
              </a:rPr>
              <a:t>Move invasive species populations to “</a:t>
            </a:r>
            <a:r>
              <a:rPr lang="en-US" u="sng">
                <a:latin typeface="Microsoft Sans Serif"/>
                <a:ea typeface="Microsoft Sans Serif"/>
                <a:cs typeface="Microsoft Sans Serif"/>
              </a:rPr>
              <a:t>eradicated” state sooner</a:t>
            </a:r>
          </a:p>
          <a:p>
            <a:pPr marL="400050" lvl="1" indent="0">
              <a:buNone/>
            </a:pPr>
            <a:endParaRPr lang="en-US" u="sng">
              <a:latin typeface="Microsoft Sans Serif"/>
              <a:ea typeface="Microsoft Sans Serif"/>
              <a:cs typeface="Microsoft Sans Serif"/>
            </a:endParaRPr>
          </a:p>
          <a:p>
            <a:pPr marL="0" indent="0">
              <a:buNone/>
            </a:pPr>
            <a:r>
              <a:rPr lang="en-US" sz="2000" b="1">
                <a:latin typeface="Microsoft Sans Serif"/>
                <a:ea typeface="Microsoft Sans Serif"/>
                <a:cs typeface="Microsoft Sans Serif"/>
              </a:rPr>
              <a:t>2025- Expanded in size &amp; scope</a:t>
            </a:r>
          </a:p>
          <a:p>
            <a:pPr marL="400050" lvl="1" indent="0">
              <a:buNone/>
            </a:pPr>
            <a:r>
              <a:rPr lang="en-US">
                <a:latin typeface="Microsoft Sans Serif"/>
                <a:ea typeface="Microsoft Sans Serif"/>
                <a:cs typeface="Microsoft Sans Serif"/>
              </a:rPr>
              <a:t>2 Full time teams; Invasive &amp; Native species detection</a:t>
            </a:r>
          </a:p>
        </p:txBody>
      </p:sp>
      <p:pic>
        <p:nvPicPr>
          <p:cNvPr id="12" name="Picture 11" descr="A person kneeling next to a dog in the woods&#10;&#10;Description automatically generated with medium confidence">
            <a:extLst>
              <a:ext uri="{FF2B5EF4-FFF2-40B4-BE49-F238E27FC236}">
                <a16:creationId xmlns:a16="http://schemas.microsoft.com/office/drawing/2014/main" id="{0F8207B3-E2B0-4A36-8D78-87FE8F083B2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538952" y="1371600"/>
            <a:ext cx="3344918" cy="5105400"/>
          </a:xfrm>
          <a:prstGeom prst="rect">
            <a:avLst/>
          </a:prstGeom>
        </p:spPr>
      </p:pic>
    </p:spTree>
    <p:extLst>
      <p:ext uri="{BB962C8B-B14F-4D97-AF65-F5344CB8AC3E}">
        <p14:creationId xmlns:p14="http://schemas.microsoft.com/office/powerpoint/2010/main" val="3439749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92C6-97CA-6E2D-1817-7A4B42044454}"/>
              </a:ext>
            </a:extLst>
          </p:cNvPr>
          <p:cNvSpPr>
            <a:spLocks noGrp="1"/>
          </p:cNvSpPr>
          <p:nvPr>
            <p:ph type="title"/>
          </p:nvPr>
        </p:nvSpPr>
        <p:spPr/>
        <p:txBody>
          <a:bodyPr/>
          <a:lstStyle/>
          <a:p>
            <a:r>
              <a:rPr lang="en-US">
                <a:latin typeface="Arial"/>
                <a:cs typeface="Arial"/>
              </a:rPr>
              <a:t>Meet the NYNJTC CDP</a:t>
            </a:r>
            <a:endParaRPr lang="en-US"/>
          </a:p>
        </p:txBody>
      </p:sp>
      <p:sp>
        <p:nvSpPr>
          <p:cNvPr id="3" name="Content Placeholder 2">
            <a:extLst>
              <a:ext uri="{FF2B5EF4-FFF2-40B4-BE49-F238E27FC236}">
                <a16:creationId xmlns:a16="http://schemas.microsoft.com/office/drawing/2014/main" id="{37491E90-0E3C-489D-A284-AA33AEDC9747}"/>
              </a:ext>
            </a:extLst>
          </p:cNvPr>
          <p:cNvSpPr>
            <a:spLocks noGrp="1"/>
          </p:cNvSpPr>
          <p:nvPr>
            <p:ph sz="half" idx="1"/>
          </p:nvPr>
        </p:nvSpPr>
        <p:spPr>
          <a:xfrm>
            <a:off x="4902174" y="1384817"/>
            <a:ext cx="4241825" cy="4419600"/>
          </a:xfrm>
        </p:spPr>
        <p:txBody>
          <a:bodyPr/>
          <a:lstStyle/>
          <a:p>
            <a:pPr marL="0" indent="0">
              <a:buNone/>
            </a:pPr>
            <a:r>
              <a:rPr lang="en-US" sz="1800" b="1">
                <a:latin typeface="Arial"/>
                <a:cs typeface="Arial"/>
              </a:rPr>
              <a:t>Sarah Jackson</a:t>
            </a:r>
            <a:endParaRPr lang="en-US" sz="1800" b="1">
              <a:cs typeface="Arial"/>
            </a:endParaRPr>
          </a:p>
          <a:p>
            <a:pPr marL="457200" lvl="1" indent="0">
              <a:buNone/>
            </a:pPr>
            <a:r>
              <a:rPr lang="en-US" sz="1600">
                <a:latin typeface="Arial"/>
                <a:cs typeface="Arial"/>
              </a:rPr>
              <a:t>Conservation Dogs Program Associate</a:t>
            </a:r>
            <a:endParaRPr lang="en-US" sz="1600">
              <a:cs typeface="Arial"/>
            </a:endParaRPr>
          </a:p>
          <a:p>
            <a:pPr marL="0" indent="0">
              <a:buNone/>
            </a:pPr>
            <a:endParaRPr lang="en-US">
              <a:cs typeface="Arial"/>
            </a:endParaRPr>
          </a:p>
        </p:txBody>
      </p:sp>
      <p:sp>
        <p:nvSpPr>
          <p:cNvPr id="4" name="Content Placeholder 3">
            <a:extLst>
              <a:ext uri="{FF2B5EF4-FFF2-40B4-BE49-F238E27FC236}">
                <a16:creationId xmlns:a16="http://schemas.microsoft.com/office/drawing/2014/main" id="{7A53B9AC-85C9-D10A-27F7-2F99E0B643F5}"/>
              </a:ext>
            </a:extLst>
          </p:cNvPr>
          <p:cNvSpPr>
            <a:spLocks noGrp="1"/>
          </p:cNvSpPr>
          <p:nvPr>
            <p:ph sz="half" idx="2"/>
          </p:nvPr>
        </p:nvSpPr>
        <p:spPr>
          <a:xfrm>
            <a:off x="129250" y="1384817"/>
            <a:ext cx="4579840" cy="4419600"/>
          </a:xfrm>
        </p:spPr>
        <p:txBody>
          <a:bodyPr/>
          <a:lstStyle/>
          <a:p>
            <a:pPr marL="0" indent="0">
              <a:buNone/>
            </a:pPr>
            <a:r>
              <a:rPr lang="en-US" sz="1800" b="1">
                <a:latin typeface="Arial"/>
                <a:cs typeface="Arial"/>
              </a:rPr>
              <a:t>Arden Blumenthal</a:t>
            </a:r>
          </a:p>
          <a:p>
            <a:pPr marL="457200" lvl="1" indent="0">
              <a:buNone/>
            </a:pPr>
            <a:r>
              <a:rPr lang="en-US" sz="1600">
                <a:latin typeface="Arial"/>
                <a:cs typeface="Arial"/>
              </a:rPr>
              <a:t>Conservation Dogs Program Coordinator</a:t>
            </a:r>
            <a:endParaRPr lang="en-US" sz="1600">
              <a:cs typeface="Arial"/>
            </a:endParaRPr>
          </a:p>
        </p:txBody>
      </p:sp>
      <p:pic>
        <p:nvPicPr>
          <p:cNvPr id="5" name="Picture 4" descr="A person sitting on a rock with a dog&#10;&#10;AI-generated content may be incorrect.">
            <a:extLst>
              <a:ext uri="{FF2B5EF4-FFF2-40B4-BE49-F238E27FC236}">
                <a16:creationId xmlns:a16="http://schemas.microsoft.com/office/drawing/2014/main" id="{981F01DB-B53F-5971-CED3-85AB7E03177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52379" y="2156381"/>
            <a:ext cx="2341414" cy="2538762"/>
          </a:xfrm>
          <a:prstGeom prst="rect">
            <a:avLst/>
          </a:prstGeom>
        </p:spPr>
      </p:pic>
      <p:sp>
        <p:nvSpPr>
          <p:cNvPr id="6" name="TextBox 5">
            <a:extLst>
              <a:ext uri="{FF2B5EF4-FFF2-40B4-BE49-F238E27FC236}">
                <a16:creationId xmlns:a16="http://schemas.microsoft.com/office/drawing/2014/main" id="{442B0FD9-3300-1B67-50F3-6787F90CB321}"/>
              </a:ext>
            </a:extLst>
          </p:cNvPr>
          <p:cNvSpPr txBox="1"/>
          <p:nvPr/>
        </p:nvSpPr>
        <p:spPr>
          <a:xfrm>
            <a:off x="4999382" y="4977233"/>
            <a:ext cx="393845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ea typeface="ＭＳ Ｐゴシック"/>
                <a:cs typeface="Arial"/>
              </a:rPr>
              <a:t>New to the trail conference in 2024</a:t>
            </a:r>
            <a:endParaRPr lang="en-US" sz="1600">
              <a:cs typeface="Arial"/>
            </a:endParaRPr>
          </a:p>
          <a:p>
            <a:r>
              <a:rPr lang="en-US" sz="1600">
                <a:latin typeface="Arial"/>
                <a:ea typeface="ＭＳ Ｐゴシック"/>
                <a:cs typeface="Arial"/>
              </a:rPr>
              <a:t>Has worked on conservation detection dog projects across the USA since 2021</a:t>
            </a:r>
          </a:p>
          <a:p>
            <a:r>
              <a:rPr lang="en-US" sz="1600">
                <a:latin typeface="Arial"/>
                <a:ea typeface="ＭＳ Ｐゴシック"/>
                <a:cs typeface="Arial"/>
              </a:rPr>
              <a:t>BA in Business</a:t>
            </a:r>
          </a:p>
          <a:p>
            <a:r>
              <a:rPr lang="en-US" sz="1600">
                <a:latin typeface="Arial"/>
                <a:ea typeface="ＭＳ Ｐゴシック"/>
                <a:cs typeface="Arial"/>
              </a:rPr>
              <a:t>MA in Biology</a:t>
            </a:r>
          </a:p>
        </p:txBody>
      </p:sp>
      <p:pic>
        <p:nvPicPr>
          <p:cNvPr id="7" name="Picture 6" descr="A person with a dog&#10;&#10;AI-generated content may be incorrect.">
            <a:extLst>
              <a:ext uri="{FF2B5EF4-FFF2-40B4-BE49-F238E27FC236}">
                <a16:creationId xmlns:a16="http://schemas.microsoft.com/office/drawing/2014/main" id="{0A26FA54-2401-4021-17B0-AFA33082B32C}"/>
              </a:ext>
            </a:extLst>
          </p:cNvPr>
          <p:cNvPicPr>
            <a:picLocks noChangeAspect="1"/>
          </p:cNvPicPr>
          <p:nvPr/>
        </p:nvPicPr>
        <p:blipFill>
          <a:blip r:embed="rId3" cstate="email">
            <a:extLst>
              <a:ext uri="{28A0092B-C50C-407E-A947-70E740481C1C}">
                <a14:useLocalDpi xmlns:a14="http://schemas.microsoft.com/office/drawing/2010/main"/>
              </a:ext>
            </a:extLst>
          </a:blip>
          <a:srcRect l="-561"/>
          <a:stretch/>
        </p:blipFill>
        <p:spPr>
          <a:xfrm>
            <a:off x="984204" y="2149906"/>
            <a:ext cx="2343837" cy="2545237"/>
          </a:xfrm>
          <a:prstGeom prst="rect">
            <a:avLst/>
          </a:prstGeom>
        </p:spPr>
      </p:pic>
      <p:sp>
        <p:nvSpPr>
          <p:cNvPr id="8" name="TextBox 7">
            <a:extLst>
              <a:ext uri="{FF2B5EF4-FFF2-40B4-BE49-F238E27FC236}">
                <a16:creationId xmlns:a16="http://schemas.microsoft.com/office/drawing/2014/main" id="{3160A5C7-58D9-6491-019A-F3EABFEB3E23}"/>
              </a:ext>
            </a:extLst>
          </p:cNvPr>
          <p:cNvSpPr txBox="1"/>
          <p:nvPr/>
        </p:nvSpPr>
        <p:spPr>
          <a:xfrm>
            <a:off x="126013" y="4977233"/>
            <a:ext cx="457794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ea typeface="ＭＳ Ｐゴシック"/>
                <a:cs typeface="Arial"/>
              </a:rPr>
              <a:t>Has managed the Conservation Dogs Program since 2019</a:t>
            </a:r>
            <a:endParaRPr lang="en-US" sz="1600">
              <a:cs typeface="Arial"/>
            </a:endParaRPr>
          </a:p>
          <a:p>
            <a:r>
              <a:rPr lang="en-US" sz="1600">
                <a:latin typeface="Arial"/>
                <a:ea typeface="ＭＳ Ｐゴシック"/>
                <a:cs typeface="Arial"/>
              </a:rPr>
              <a:t>BS in Biochemistry</a:t>
            </a:r>
          </a:p>
          <a:p>
            <a:r>
              <a:rPr lang="en-US" sz="1600">
                <a:latin typeface="Arial"/>
                <a:ea typeface="ＭＳ Ｐゴシック"/>
                <a:cs typeface="Arial"/>
              </a:rPr>
              <a:t>MS in Ecology and Evolutionary Biology</a:t>
            </a:r>
          </a:p>
          <a:p>
            <a:r>
              <a:rPr lang="en-US" sz="1600">
                <a:latin typeface="Arial"/>
                <a:ea typeface="ＭＳ Ｐゴシック"/>
                <a:cs typeface="Arial"/>
              </a:rPr>
              <a:t>Co-Founder of the Conservation Dog Alliance</a:t>
            </a:r>
            <a:endParaRPr lang="en-US" sz="1600">
              <a:cs typeface="Arial"/>
            </a:endParaRPr>
          </a:p>
        </p:txBody>
      </p:sp>
    </p:spTree>
    <p:extLst>
      <p:ext uri="{BB962C8B-B14F-4D97-AF65-F5344CB8AC3E}">
        <p14:creationId xmlns:p14="http://schemas.microsoft.com/office/powerpoint/2010/main" val="3675259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F7D4-D246-A8B9-762F-4F23F2E014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DD97B-0465-6A50-2A2C-8F766A53D6B1}"/>
              </a:ext>
            </a:extLst>
          </p:cNvPr>
          <p:cNvSpPr>
            <a:spLocks noGrp="1"/>
          </p:cNvSpPr>
          <p:nvPr>
            <p:ph sz="half" idx="1"/>
          </p:nvPr>
        </p:nvSpPr>
        <p:spPr>
          <a:xfrm>
            <a:off x="6730653" y="1742222"/>
            <a:ext cx="3556025" cy="695369"/>
          </a:xfrm>
        </p:spPr>
        <p:txBody>
          <a:bodyPr/>
          <a:lstStyle/>
          <a:p>
            <a:pPr marL="0" indent="0">
              <a:buNone/>
            </a:pPr>
            <a:r>
              <a:rPr lang="en-US" sz="1800" b="1">
                <a:latin typeface="Arial"/>
                <a:cs typeface="Arial"/>
              </a:rPr>
              <a:t>Lettie</a:t>
            </a:r>
            <a:endParaRPr lang="en-US" sz="1800" b="1">
              <a:cs typeface="Arial"/>
            </a:endParaRPr>
          </a:p>
          <a:p>
            <a:pPr marL="0" indent="0">
              <a:buNone/>
            </a:pPr>
            <a:r>
              <a:rPr lang="en-US" sz="1600" b="1">
                <a:latin typeface="Arial"/>
                <a:cs typeface="Arial"/>
              </a:rPr>
              <a:t>The Trickster</a:t>
            </a:r>
          </a:p>
          <a:p>
            <a:pPr marL="0" indent="0">
              <a:buNone/>
            </a:pPr>
            <a:r>
              <a:rPr lang="en-US" sz="1600">
                <a:latin typeface="Arial"/>
                <a:cs typeface="Arial"/>
              </a:rPr>
              <a:t>Pure bred lab from </a:t>
            </a:r>
          </a:p>
          <a:p>
            <a:pPr marL="0" indent="0">
              <a:buNone/>
            </a:pPr>
            <a:r>
              <a:rPr lang="en-US" sz="1600" err="1">
                <a:latin typeface="Arial"/>
                <a:cs typeface="Arial"/>
              </a:rPr>
              <a:t>Katalyst</a:t>
            </a:r>
            <a:r>
              <a:rPr lang="en-US" sz="1600">
                <a:latin typeface="Arial"/>
                <a:cs typeface="Arial"/>
              </a:rPr>
              <a:t> Kennels, CT</a:t>
            </a:r>
          </a:p>
          <a:p>
            <a:pPr marL="0" indent="0">
              <a:buNone/>
            </a:pPr>
            <a:r>
              <a:rPr lang="en-US" sz="1600">
                <a:latin typeface="Arial"/>
                <a:cs typeface="Arial"/>
              </a:rPr>
              <a:t>42lbs</a:t>
            </a:r>
          </a:p>
          <a:p>
            <a:pPr marL="0" indent="0">
              <a:buNone/>
            </a:pPr>
            <a:r>
              <a:rPr lang="en-US" sz="1600">
                <a:latin typeface="Arial"/>
                <a:cs typeface="Arial"/>
              </a:rPr>
              <a:t>Youngest member</a:t>
            </a:r>
            <a:endParaRPr lang="en-US" sz="1600">
              <a:cs typeface="Arial"/>
            </a:endParaRPr>
          </a:p>
          <a:p>
            <a:pPr marL="0" indent="0">
              <a:buNone/>
            </a:pPr>
            <a:endParaRPr lang="en-US" b="1">
              <a:cs typeface="Arial"/>
            </a:endParaRPr>
          </a:p>
        </p:txBody>
      </p:sp>
      <p:sp>
        <p:nvSpPr>
          <p:cNvPr id="4" name="Content Placeholder 3">
            <a:extLst>
              <a:ext uri="{FF2B5EF4-FFF2-40B4-BE49-F238E27FC236}">
                <a16:creationId xmlns:a16="http://schemas.microsoft.com/office/drawing/2014/main" id="{10ADF819-AB4E-1EB4-D09E-5A3093CFE9AE}"/>
              </a:ext>
            </a:extLst>
          </p:cNvPr>
          <p:cNvSpPr>
            <a:spLocks noGrp="1"/>
          </p:cNvSpPr>
          <p:nvPr>
            <p:ph sz="half" idx="2"/>
          </p:nvPr>
        </p:nvSpPr>
        <p:spPr>
          <a:xfrm>
            <a:off x="76200" y="1722597"/>
            <a:ext cx="4290350" cy="695369"/>
          </a:xfrm>
        </p:spPr>
        <p:txBody>
          <a:bodyPr/>
          <a:lstStyle/>
          <a:p>
            <a:pPr marL="0" indent="0">
              <a:buNone/>
            </a:pPr>
            <a:r>
              <a:rPr lang="en-US" sz="1800" b="1">
                <a:latin typeface="Arial"/>
                <a:cs typeface="Arial"/>
              </a:rPr>
              <a:t>Peat</a:t>
            </a:r>
            <a:endParaRPr lang="en-US" sz="2400" b="1">
              <a:cs typeface="Arial"/>
            </a:endParaRPr>
          </a:p>
          <a:p>
            <a:pPr marL="0" indent="0">
              <a:buNone/>
            </a:pPr>
            <a:r>
              <a:rPr lang="en-US" sz="1600" b="1">
                <a:latin typeface="Arial"/>
                <a:cs typeface="Arial"/>
              </a:rPr>
              <a:t>The Man-Child Prodigy</a:t>
            </a:r>
            <a:endParaRPr lang="en-US" sz="1600">
              <a:latin typeface="Arial"/>
              <a:cs typeface="Arial"/>
            </a:endParaRPr>
          </a:p>
          <a:p>
            <a:pPr marL="0" indent="0">
              <a:buNone/>
            </a:pPr>
            <a:r>
              <a:rPr lang="en-US" sz="1600">
                <a:latin typeface="Arial"/>
                <a:cs typeface="Arial"/>
              </a:rPr>
              <a:t>Pure bred lab</a:t>
            </a:r>
          </a:p>
          <a:p>
            <a:pPr marL="0" indent="0">
              <a:buNone/>
            </a:pPr>
            <a:r>
              <a:rPr lang="en-US" sz="1600">
                <a:latin typeface="Arial"/>
                <a:cs typeface="Arial"/>
              </a:rPr>
              <a:t>70lbs</a:t>
            </a:r>
          </a:p>
          <a:p>
            <a:pPr marL="0" indent="0">
              <a:buNone/>
            </a:pPr>
            <a:r>
              <a:rPr lang="en-US" sz="1600">
                <a:latin typeface="Arial"/>
                <a:cs typeface="Arial"/>
              </a:rPr>
              <a:t>Born on Xmas eve</a:t>
            </a:r>
            <a:endParaRPr lang="en-US" sz="1600">
              <a:cs typeface="Arial"/>
            </a:endParaRPr>
          </a:p>
        </p:txBody>
      </p:sp>
      <p:pic>
        <p:nvPicPr>
          <p:cNvPr id="9" name="Picture 8" descr="A black dog in a harness in a forest&#10;&#10;AI-generated content may be incorrect.">
            <a:extLst>
              <a:ext uri="{FF2B5EF4-FFF2-40B4-BE49-F238E27FC236}">
                <a16:creationId xmlns:a16="http://schemas.microsoft.com/office/drawing/2014/main" id="{91474D72-3387-B23A-05EF-5CAF807C99EE}"/>
              </a:ext>
            </a:extLst>
          </p:cNvPr>
          <p:cNvPicPr>
            <a:picLocks noChangeAspect="1"/>
          </p:cNvPicPr>
          <p:nvPr/>
        </p:nvPicPr>
        <p:blipFill>
          <a:blip r:embed="rId2" cstate="email">
            <a:extLst>
              <a:ext uri="{28A0092B-C50C-407E-A947-70E740481C1C}">
                <a14:useLocalDpi xmlns:a14="http://schemas.microsoft.com/office/drawing/2010/main"/>
              </a:ext>
            </a:extLst>
          </a:blip>
          <a:srcRect b="-2702"/>
          <a:stretch/>
        </p:blipFill>
        <p:spPr>
          <a:xfrm>
            <a:off x="2438400" y="1737906"/>
            <a:ext cx="2201130" cy="2144874"/>
          </a:xfrm>
          <a:prstGeom prst="rect">
            <a:avLst/>
          </a:prstGeom>
        </p:spPr>
      </p:pic>
      <p:pic>
        <p:nvPicPr>
          <p:cNvPr id="7" name="Picture 6" descr="A black dog sitting on a path with leaves&#10;&#10;AI-generated content may be incorrect.">
            <a:extLst>
              <a:ext uri="{FF2B5EF4-FFF2-40B4-BE49-F238E27FC236}">
                <a16:creationId xmlns:a16="http://schemas.microsoft.com/office/drawing/2014/main" id="{8B85637A-6576-31D9-491B-0152B751C12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59458" y="1737905"/>
            <a:ext cx="2039186" cy="2066939"/>
          </a:xfrm>
          <a:prstGeom prst="rect">
            <a:avLst/>
          </a:prstGeom>
        </p:spPr>
      </p:pic>
      <p:sp>
        <p:nvSpPr>
          <p:cNvPr id="5" name="Content Placeholder 3">
            <a:extLst>
              <a:ext uri="{FF2B5EF4-FFF2-40B4-BE49-F238E27FC236}">
                <a16:creationId xmlns:a16="http://schemas.microsoft.com/office/drawing/2014/main" id="{FBE2B451-014A-4584-1A81-18F8B7567A22}"/>
              </a:ext>
            </a:extLst>
          </p:cNvPr>
          <p:cNvSpPr txBox="1">
            <a:spLocks/>
          </p:cNvSpPr>
          <p:nvPr/>
        </p:nvSpPr>
        <p:spPr bwMode="auto">
          <a:xfrm>
            <a:off x="76200" y="3952831"/>
            <a:ext cx="4290350" cy="695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400">
                <a:solidFill>
                  <a:schemeClr val="tx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000">
                <a:solidFill>
                  <a:schemeClr val="tx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1800">
                <a:solidFill>
                  <a:schemeClr val="tx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1800">
                <a:solidFill>
                  <a:schemeClr val="tx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800" b="1" kern="0" err="1">
                <a:latin typeface="Arial"/>
                <a:cs typeface="Arial"/>
              </a:rPr>
              <a:t>Ptero</a:t>
            </a:r>
            <a:endParaRPr lang="en-US" sz="2400" kern="0"/>
          </a:p>
          <a:p>
            <a:pPr marL="0" indent="0">
              <a:buFontTx/>
              <a:buNone/>
            </a:pPr>
            <a:r>
              <a:rPr lang="en-US" sz="1600" b="1" kern="0">
                <a:latin typeface="Arial"/>
                <a:cs typeface="Arial"/>
              </a:rPr>
              <a:t>The Forensics Officer</a:t>
            </a:r>
          </a:p>
          <a:p>
            <a:pPr marL="0" indent="0">
              <a:buFontTx/>
              <a:buNone/>
            </a:pPr>
            <a:r>
              <a:rPr lang="en-US" sz="1600" kern="0">
                <a:latin typeface="Arial"/>
                <a:cs typeface="Arial"/>
              </a:rPr>
              <a:t>Border collie/kelpie mix</a:t>
            </a:r>
          </a:p>
          <a:p>
            <a:pPr marL="0" indent="0">
              <a:buFontTx/>
              <a:buNone/>
            </a:pPr>
            <a:r>
              <a:rPr lang="en-US" sz="1600" kern="0">
                <a:latin typeface="Arial"/>
                <a:cs typeface="Arial"/>
              </a:rPr>
              <a:t>40lbs</a:t>
            </a:r>
          </a:p>
          <a:p>
            <a:pPr marL="0" indent="0">
              <a:buFontTx/>
              <a:buNone/>
            </a:pPr>
            <a:r>
              <a:rPr lang="en-US" sz="1600" kern="0">
                <a:latin typeface="Arial"/>
                <a:cs typeface="Arial"/>
              </a:rPr>
              <a:t>Stray; Nation Disaster</a:t>
            </a:r>
          </a:p>
          <a:p>
            <a:pPr marL="0" indent="0">
              <a:buFontTx/>
              <a:buNone/>
            </a:pPr>
            <a:r>
              <a:rPr lang="en-US" sz="1600" kern="0">
                <a:latin typeface="Arial"/>
                <a:cs typeface="Arial"/>
              </a:rPr>
              <a:t>Search Dog Foundation;</a:t>
            </a:r>
          </a:p>
          <a:p>
            <a:pPr marL="0" indent="0">
              <a:buFontTx/>
              <a:buNone/>
            </a:pPr>
            <a:r>
              <a:rPr lang="en-US" sz="1600" kern="0">
                <a:latin typeface="Arial"/>
                <a:cs typeface="Arial"/>
              </a:rPr>
              <a:t>Career change</a:t>
            </a:r>
            <a:endParaRPr lang="en-US" sz="1600" kern="0">
              <a:cs typeface="Arial"/>
            </a:endParaRPr>
          </a:p>
        </p:txBody>
      </p:sp>
      <p:pic>
        <p:nvPicPr>
          <p:cNvPr id="10" name="Picture 9">
            <a:extLst>
              <a:ext uri="{FF2B5EF4-FFF2-40B4-BE49-F238E27FC236}">
                <a16:creationId xmlns:a16="http://schemas.microsoft.com/office/drawing/2014/main" id="{98E2A826-B42A-F04D-1B7B-CF2E6FDCCA2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447071" y="3925459"/>
            <a:ext cx="2201129" cy="2246741"/>
          </a:xfrm>
          <a:prstGeom prst="rect">
            <a:avLst/>
          </a:prstGeom>
        </p:spPr>
      </p:pic>
      <p:sp>
        <p:nvSpPr>
          <p:cNvPr id="13" name="Content Placeholder 2">
            <a:extLst>
              <a:ext uri="{FF2B5EF4-FFF2-40B4-BE49-F238E27FC236}">
                <a16:creationId xmlns:a16="http://schemas.microsoft.com/office/drawing/2014/main" id="{A63B0978-7F64-0084-70A0-36BF53D5AC40}"/>
              </a:ext>
            </a:extLst>
          </p:cNvPr>
          <p:cNvSpPr txBox="1">
            <a:spLocks/>
          </p:cNvSpPr>
          <p:nvPr/>
        </p:nvSpPr>
        <p:spPr bwMode="auto">
          <a:xfrm>
            <a:off x="6817917" y="3910150"/>
            <a:ext cx="3556025" cy="695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400">
                <a:solidFill>
                  <a:schemeClr val="tx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000">
                <a:solidFill>
                  <a:schemeClr val="tx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1800">
                <a:solidFill>
                  <a:schemeClr val="tx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1800">
                <a:solidFill>
                  <a:schemeClr val="tx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1800" b="1" kern="0">
                <a:latin typeface="Arial"/>
                <a:cs typeface="Arial"/>
              </a:rPr>
              <a:t>Lady</a:t>
            </a:r>
            <a:endParaRPr lang="en-US" sz="1800" b="1" kern="0">
              <a:cs typeface="Arial"/>
            </a:endParaRPr>
          </a:p>
          <a:p>
            <a:pPr marL="0" indent="0">
              <a:buFontTx/>
              <a:buNone/>
            </a:pPr>
            <a:r>
              <a:rPr lang="en-US" sz="1600" b="1" kern="0">
                <a:latin typeface="Arial"/>
                <a:cs typeface="Arial"/>
              </a:rPr>
              <a:t>The Boss Lady</a:t>
            </a:r>
          </a:p>
          <a:p>
            <a:pPr marL="0" indent="0">
              <a:buFontTx/>
              <a:buNone/>
            </a:pPr>
            <a:r>
              <a:rPr lang="en-US" sz="1600" kern="0">
                <a:latin typeface="Arial"/>
                <a:cs typeface="Arial"/>
              </a:rPr>
              <a:t>Border collie mix</a:t>
            </a:r>
          </a:p>
          <a:p>
            <a:pPr marL="0" indent="0">
              <a:buFontTx/>
              <a:buNone/>
            </a:pPr>
            <a:r>
              <a:rPr lang="en-US" sz="1600" kern="0">
                <a:latin typeface="Arial"/>
                <a:cs typeface="Arial"/>
              </a:rPr>
              <a:t>40 </a:t>
            </a:r>
            <a:r>
              <a:rPr lang="en-US" sz="1600" kern="0" err="1">
                <a:latin typeface="Arial"/>
                <a:cs typeface="Arial"/>
              </a:rPr>
              <a:t>lbs</a:t>
            </a:r>
            <a:endParaRPr lang="en-US" sz="1600" kern="0">
              <a:latin typeface="Arial"/>
              <a:cs typeface="Arial"/>
            </a:endParaRPr>
          </a:p>
          <a:p>
            <a:pPr marL="0" indent="0">
              <a:buFontTx/>
              <a:buNone/>
            </a:pPr>
            <a:r>
              <a:rPr lang="en-US" sz="1600" kern="0">
                <a:latin typeface="Arial"/>
                <a:cs typeface="Arial"/>
              </a:rPr>
              <a:t>Guardian surrender;</a:t>
            </a:r>
          </a:p>
          <a:p>
            <a:pPr marL="0" indent="0">
              <a:buFontTx/>
              <a:buNone/>
            </a:pPr>
            <a:r>
              <a:rPr lang="en-US" sz="1600" kern="0">
                <a:latin typeface="Arial"/>
                <a:cs typeface="Arial"/>
              </a:rPr>
              <a:t>Nation Disaster</a:t>
            </a:r>
          </a:p>
          <a:p>
            <a:pPr marL="0" indent="0">
              <a:buFontTx/>
              <a:buNone/>
            </a:pPr>
            <a:r>
              <a:rPr lang="en-US" sz="1600" kern="0">
                <a:latin typeface="Arial"/>
                <a:cs typeface="Arial"/>
              </a:rPr>
              <a:t>Search Dog Foundation;</a:t>
            </a:r>
          </a:p>
          <a:p>
            <a:pPr marL="0" indent="0">
              <a:buFontTx/>
              <a:buNone/>
            </a:pPr>
            <a:r>
              <a:rPr lang="en-US" sz="1600" kern="0">
                <a:latin typeface="Arial"/>
                <a:cs typeface="Arial"/>
              </a:rPr>
              <a:t>Career change</a:t>
            </a:r>
            <a:endParaRPr lang="en-US" sz="1600" kern="0">
              <a:cs typeface="Arial"/>
            </a:endParaRPr>
          </a:p>
          <a:p>
            <a:pPr marL="0" indent="0">
              <a:buFontTx/>
              <a:buNone/>
            </a:pPr>
            <a:r>
              <a:rPr lang="en-US" sz="1600" kern="0">
                <a:latin typeface="Arial"/>
                <a:cs typeface="Arial"/>
              </a:rPr>
              <a:t> </a:t>
            </a:r>
            <a:endParaRPr lang="en-US" sz="1600" kern="0">
              <a:cs typeface="Arial"/>
            </a:endParaRPr>
          </a:p>
          <a:p>
            <a:pPr marL="0" indent="0">
              <a:buFontTx/>
              <a:buNone/>
            </a:pPr>
            <a:endParaRPr lang="en-US" b="1" kern="0">
              <a:cs typeface="Arial"/>
            </a:endParaRPr>
          </a:p>
        </p:txBody>
      </p:sp>
      <p:pic>
        <p:nvPicPr>
          <p:cNvPr id="14" name="Picture 13">
            <a:extLst>
              <a:ext uri="{FF2B5EF4-FFF2-40B4-BE49-F238E27FC236}">
                <a16:creationId xmlns:a16="http://schemas.microsoft.com/office/drawing/2014/main" id="{0FA3CA50-9E2F-09B9-AD0C-09C7A043E347}"/>
              </a:ext>
            </a:extLst>
          </p:cNvPr>
          <p:cNvPicPr>
            <a:picLocks noChangeAspect="1"/>
          </p:cNvPicPr>
          <p:nvPr/>
        </p:nvPicPr>
        <p:blipFill>
          <a:blip r:embed="rId5" cstate="email">
            <a:extLst>
              <a:ext uri="{28A0092B-C50C-407E-A947-70E740481C1C}">
                <a14:useLocalDpi xmlns:a14="http://schemas.microsoft.com/office/drawing/2010/main"/>
              </a:ext>
            </a:extLst>
          </a:blip>
          <a:srcRect r="-6612"/>
          <a:stretch/>
        </p:blipFill>
        <p:spPr>
          <a:xfrm>
            <a:off x="4759458" y="3925460"/>
            <a:ext cx="2154522" cy="2246740"/>
          </a:xfrm>
          <a:prstGeom prst="rect">
            <a:avLst/>
          </a:prstGeom>
        </p:spPr>
      </p:pic>
      <p:sp>
        <p:nvSpPr>
          <p:cNvPr id="18" name="Title 1">
            <a:extLst>
              <a:ext uri="{FF2B5EF4-FFF2-40B4-BE49-F238E27FC236}">
                <a16:creationId xmlns:a16="http://schemas.microsoft.com/office/drawing/2014/main" id="{3DF12DA4-968E-3542-C14F-AD1D43DC4972}"/>
              </a:ext>
            </a:extLst>
          </p:cNvPr>
          <p:cNvSpPr>
            <a:spLocks noGrp="1"/>
          </p:cNvSpPr>
          <p:nvPr>
            <p:ph type="title"/>
          </p:nvPr>
        </p:nvSpPr>
        <p:spPr>
          <a:xfrm>
            <a:off x="-5862" y="838200"/>
            <a:ext cx="9149862" cy="533400"/>
          </a:xfrm>
        </p:spPr>
        <p:txBody>
          <a:bodyPr/>
          <a:lstStyle/>
          <a:p>
            <a:r>
              <a:rPr lang="en-US">
                <a:latin typeface="Arial"/>
                <a:cs typeface="Arial"/>
              </a:rPr>
              <a:t>Meet the NYNJTC CDP</a:t>
            </a:r>
            <a:endParaRPr lang="en-US"/>
          </a:p>
        </p:txBody>
      </p:sp>
    </p:spTree>
    <p:extLst>
      <p:ext uri="{BB962C8B-B14F-4D97-AF65-F5344CB8AC3E}">
        <p14:creationId xmlns:p14="http://schemas.microsoft.com/office/powerpoint/2010/main" val="92875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4D0C8-58C9-00D3-513F-6A7F86F6ADCE}"/>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EE4EAACC-0AC2-226F-866A-D295B6C30379}"/>
              </a:ext>
            </a:extLst>
          </p:cNvPr>
          <p:cNvSpPr>
            <a:spLocks noGrp="1"/>
          </p:cNvSpPr>
          <p:nvPr>
            <p:ph type="title"/>
          </p:nvPr>
        </p:nvSpPr>
        <p:spPr>
          <a:xfrm>
            <a:off x="-5862" y="838200"/>
            <a:ext cx="9149862" cy="533400"/>
          </a:xfrm>
        </p:spPr>
        <p:txBody>
          <a:bodyPr/>
          <a:lstStyle/>
          <a:p>
            <a:r>
              <a:rPr lang="en-US">
                <a:latin typeface="Arial"/>
                <a:cs typeface="Arial"/>
              </a:rPr>
              <a:t>Meet the NYNJTC CDP</a:t>
            </a:r>
            <a:endParaRPr lang="en-US"/>
          </a:p>
        </p:txBody>
      </p:sp>
      <p:pic>
        <p:nvPicPr>
          <p:cNvPr id="15" name="Picture 14" descr="A group of plants with text&#10;&#10;AI-generated content may be incorrect.">
            <a:extLst>
              <a:ext uri="{FF2B5EF4-FFF2-40B4-BE49-F238E27FC236}">
                <a16:creationId xmlns:a16="http://schemas.microsoft.com/office/drawing/2014/main" id="{5C740915-BFEF-18F4-1054-EC935DFBBAB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1385" y="2504420"/>
            <a:ext cx="8621051" cy="3515380"/>
          </a:xfrm>
          <a:prstGeom prst="rect">
            <a:avLst/>
          </a:prstGeom>
        </p:spPr>
      </p:pic>
      <p:sp>
        <p:nvSpPr>
          <p:cNvPr id="16" name="TextBox 15">
            <a:extLst>
              <a:ext uri="{FF2B5EF4-FFF2-40B4-BE49-F238E27FC236}">
                <a16:creationId xmlns:a16="http://schemas.microsoft.com/office/drawing/2014/main" id="{7F46B0EA-A202-941D-5E1A-B8560A6C0F48}"/>
              </a:ext>
            </a:extLst>
          </p:cNvPr>
          <p:cNvSpPr txBox="1"/>
          <p:nvPr/>
        </p:nvSpPr>
        <p:spPr>
          <a:xfrm>
            <a:off x="1143000" y="1676400"/>
            <a:ext cx="6477000" cy="523220"/>
          </a:xfrm>
          <a:prstGeom prst="rect">
            <a:avLst/>
          </a:prstGeom>
          <a:noFill/>
        </p:spPr>
        <p:txBody>
          <a:bodyPr wrap="square" rtlCol="0">
            <a:spAutoFit/>
          </a:bodyPr>
          <a:lstStyle/>
          <a:p>
            <a:pPr algn="ctr"/>
            <a:r>
              <a:rPr lang="en-US" sz="2800" b="1"/>
              <a:t>Some of our current projects:</a:t>
            </a:r>
          </a:p>
        </p:txBody>
      </p:sp>
    </p:spTree>
    <p:extLst>
      <p:ext uri="{BB962C8B-B14F-4D97-AF65-F5344CB8AC3E}">
        <p14:creationId xmlns:p14="http://schemas.microsoft.com/office/powerpoint/2010/main" val="3515359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FD7B-10E6-4524-821E-47BDF4FCD2BD}"/>
              </a:ext>
            </a:extLst>
          </p:cNvPr>
          <p:cNvSpPr>
            <a:spLocks noGrp="1"/>
          </p:cNvSpPr>
          <p:nvPr>
            <p:ph type="title"/>
          </p:nvPr>
        </p:nvSpPr>
        <p:spPr>
          <a:xfrm>
            <a:off x="60835" y="1146071"/>
            <a:ext cx="4637674" cy="1143000"/>
          </a:xfrm>
        </p:spPr>
        <p:txBody>
          <a:bodyPr/>
          <a:lstStyle/>
          <a:p>
            <a:r>
              <a:rPr lang="en-US" sz="2800">
                <a:latin typeface="Microsoft Sans Serif"/>
                <a:cs typeface="Microsoft Sans Serif"/>
              </a:rPr>
              <a:t>Case Study: Sticky Sage</a:t>
            </a:r>
            <a:br>
              <a:rPr lang="en-US" sz="2800">
                <a:latin typeface="Microsoft Sans Serif"/>
              </a:rPr>
            </a:br>
            <a:r>
              <a:rPr lang="en-US" sz="2800" i="1">
                <a:latin typeface="Microsoft Sans Serif"/>
                <a:cs typeface="Microsoft Sans Serif"/>
              </a:rPr>
              <a:t>Salvia </a:t>
            </a:r>
            <a:r>
              <a:rPr lang="en-US" sz="2800" i="1" err="1">
                <a:latin typeface="Microsoft Sans Serif"/>
                <a:cs typeface="Microsoft Sans Serif"/>
              </a:rPr>
              <a:t>glutinosa</a:t>
            </a:r>
            <a:endParaRPr lang="en-US" sz="2800" i="1">
              <a:latin typeface="Microsoft Sans Serif"/>
              <a:cs typeface="Microsoft Sans Serif"/>
            </a:endParaRPr>
          </a:p>
        </p:txBody>
      </p:sp>
      <p:sp>
        <p:nvSpPr>
          <p:cNvPr id="6" name="Content Placeholder 5">
            <a:extLst>
              <a:ext uri="{FF2B5EF4-FFF2-40B4-BE49-F238E27FC236}">
                <a16:creationId xmlns:a16="http://schemas.microsoft.com/office/drawing/2014/main" id="{2AB7F398-3092-4515-9733-10B1824E9562}"/>
              </a:ext>
            </a:extLst>
          </p:cNvPr>
          <p:cNvSpPr>
            <a:spLocks noGrp="1"/>
          </p:cNvSpPr>
          <p:nvPr>
            <p:ph sz="half" idx="2"/>
          </p:nvPr>
        </p:nvSpPr>
        <p:spPr>
          <a:xfrm>
            <a:off x="152400" y="2288393"/>
            <a:ext cx="4457700" cy="4114800"/>
          </a:xfrm>
        </p:spPr>
        <p:txBody>
          <a:bodyPr/>
          <a:lstStyle/>
          <a:p>
            <a:pPr marL="0" indent="0">
              <a:buNone/>
            </a:pPr>
            <a:r>
              <a:rPr lang="en-US" sz="2000">
                <a:latin typeface="Microsoft Sans Serif"/>
                <a:cs typeface="Microsoft Sans Serif"/>
              </a:rPr>
              <a:t>Invasive Tier 2</a:t>
            </a:r>
            <a:endParaRPr lang="en-US" sz="2000"/>
          </a:p>
          <a:p>
            <a:pPr marL="457200" lvl="1" indent="0">
              <a:buNone/>
            </a:pPr>
            <a:r>
              <a:rPr lang="en-US" sz="2000">
                <a:latin typeface="Microsoft Sans Serif"/>
                <a:cs typeface="Microsoft Sans Serif"/>
              </a:rPr>
              <a:t>Quickly creates monoculture</a:t>
            </a:r>
          </a:p>
          <a:p>
            <a:pPr marL="0" indent="0">
              <a:buNone/>
            </a:pPr>
            <a:r>
              <a:rPr lang="en-US" sz="2000">
                <a:latin typeface="Microsoft Sans Serif"/>
                <a:cs typeface="Microsoft Sans Serif"/>
              </a:rPr>
              <a:t>Mint family</a:t>
            </a:r>
          </a:p>
          <a:p>
            <a:pPr marL="0" indent="0">
              <a:buNone/>
            </a:pPr>
            <a:r>
              <a:rPr lang="en-US" sz="2000">
                <a:latin typeface="Microsoft Sans Serif"/>
                <a:cs typeface="Microsoft Sans Serif"/>
              </a:rPr>
              <a:t>2 known population in the lower Hudson (Dover, Wingdale AT)</a:t>
            </a:r>
          </a:p>
          <a:p>
            <a:pPr marL="0" indent="0">
              <a:buNone/>
            </a:pPr>
            <a:r>
              <a:rPr lang="en-US" sz="2000">
                <a:latin typeface="Microsoft Sans Serif"/>
                <a:cs typeface="Microsoft Sans Serif"/>
              </a:rPr>
              <a:t>Brought to our attention by a local resident in 2012</a:t>
            </a:r>
          </a:p>
          <a:p>
            <a:pPr marL="0" indent="0">
              <a:buNone/>
            </a:pPr>
            <a:r>
              <a:rPr lang="en-US" sz="2000">
                <a:latin typeface="Microsoft Sans Serif"/>
                <a:cs typeface="Microsoft Sans Serif"/>
              </a:rPr>
              <a:t>Most likely resulted from intentional planting</a:t>
            </a:r>
          </a:p>
          <a:p>
            <a:pPr marL="0" indent="0">
              <a:buNone/>
            </a:pPr>
            <a:r>
              <a:rPr lang="en-US" sz="2000">
                <a:latin typeface="Microsoft Sans Serif"/>
                <a:cs typeface="Microsoft Sans Serif"/>
              </a:rPr>
              <a:t>Can be spread long distances by Velcro-like seeds in early fall</a:t>
            </a:r>
          </a:p>
        </p:txBody>
      </p:sp>
      <p:pic>
        <p:nvPicPr>
          <p:cNvPr id="7" name="Picture 6" descr="A black dog in a bush&#10;&#10;AI-generated content may be incorrect.">
            <a:extLst>
              <a:ext uri="{FF2B5EF4-FFF2-40B4-BE49-F238E27FC236}">
                <a16:creationId xmlns:a16="http://schemas.microsoft.com/office/drawing/2014/main" id="{B5BC0F8E-C87F-4198-99ED-F0E5307059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11967" y="1092850"/>
            <a:ext cx="4085752" cy="5128155"/>
          </a:xfrm>
          <a:prstGeom prst="rect">
            <a:avLst/>
          </a:prstGeom>
        </p:spPr>
      </p:pic>
    </p:spTree>
    <p:extLst>
      <p:ext uri="{BB962C8B-B14F-4D97-AF65-F5344CB8AC3E}">
        <p14:creationId xmlns:p14="http://schemas.microsoft.com/office/powerpoint/2010/main" val="1870180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58F4-1809-4EBC-BF1B-0CEA589AEA1A}"/>
              </a:ext>
            </a:extLst>
          </p:cNvPr>
          <p:cNvSpPr>
            <a:spLocks noGrp="1"/>
          </p:cNvSpPr>
          <p:nvPr>
            <p:ph type="title"/>
          </p:nvPr>
        </p:nvSpPr>
        <p:spPr>
          <a:xfrm>
            <a:off x="-311957" y="887456"/>
            <a:ext cx="7772400" cy="1143000"/>
          </a:xfrm>
        </p:spPr>
        <p:txBody>
          <a:bodyPr/>
          <a:lstStyle/>
          <a:p>
            <a:r>
              <a:rPr lang="en-US" sz="2800">
                <a:latin typeface="Microsoft Sans Serif"/>
                <a:cs typeface="Microsoft Sans Serif"/>
              </a:rPr>
              <a:t>Case study: Sticky Sage</a:t>
            </a:r>
            <a:br>
              <a:rPr lang="en-US" sz="2800">
                <a:latin typeface="Microsoft Sans Serif"/>
              </a:rPr>
            </a:br>
            <a:r>
              <a:rPr lang="en-US" sz="2800" i="1">
                <a:latin typeface="Microsoft Sans Serif"/>
                <a:cs typeface="Microsoft Sans Serif"/>
              </a:rPr>
              <a:t>Salvia </a:t>
            </a:r>
            <a:r>
              <a:rPr lang="en-US" sz="2800" i="1" err="1">
                <a:latin typeface="Microsoft Sans Serif"/>
                <a:cs typeface="Microsoft Sans Serif"/>
              </a:rPr>
              <a:t>Glutinosa</a:t>
            </a:r>
            <a:endParaRPr lang="en-US" sz="2800" i="1">
              <a:latin typeface="Microsoft Sans Serif"/>
              <a:cs typeface="Microsoft Sans Serif"/>
            </a:endParaRPr>
          </a:p>
        </p:txBody>
      </p:sp>
      <p:sp>
        <p:nvSpPr>
          <p:cNvPr id="3" name="Content Placeholder 2">
            <a:extLst>
              <a:ext uri="{FF2B5EF4-FFF2-40B4-BE49-F238E27FC236}">
                <a16:creationId xmlns:a16="http://schemas.microsoft.com/office/drawing/2014/main" id="{876A3712-AC31-4A24-A483-2D8FE88CB58F}"/>
              </a:ext>
            </a:extLst>
          </p:cNvPr>
          <p:cNvSpPr>
            <a:spLocks noGrp="1"/>
          </p:cNvSpPr>
          <p:nvPr>
            <p:ph idx="1"/>
          </p:nvPr>
        </p:nvSpPr>
        <p:spPr>
          <a:xfrm>
            <a:off x="319534" y="2032099"/>
            <a:ext cx="4026392" cy="2112971"/>
          </a:xfrm>
        </p:spPr>
        <p:txBody>
          <a:bodyPr/>
          <a:lstStyle/>
          <a:p>
            <a:pPr marL="57150" indent="0">
              <a:buNone/>
            </a:pPr>
            <a:r>
              <a:rPr lang="en-US" sz="2000">
                <a:latin typeface="Microsoft Sans Serif"/>
                <a:cs typeface="Microsoft Sans Serif"/>
              </a:rPr>
              <a:t>CDP Goals: </a:t>
            </a:r>
          </a:p>
          <a:p>
            <a:pPr marL="457200" lvl="1" indent="0">
              <a:buNone/>
            </a:pPr>
            <a:r>
              <a:rPr lang="en-US">
                <a:latin typeface="Microsoft Sans Serif"/>
                <a:cs typeface="Microsoft Sans Serif"/>
              </a:rPr>
              <a:t>extend search boundaries </a:t>
            </a:r>
          </a:p>
          <a:p>
            <a:pPr marL="457200" lvl="1" indent="0">
              <a:buNone/>
            </a:pPr>
            <a:r>
              <a:rPr lang="en-US">
                <a:latin typeface="Microsoft Sans Serif"/>
                <a:cs typeface="Microsoft Sans Serif"/>
              </a:rPr>
              <a:t>find sparse plants in areas already chemically treated by the Invasives Strike Force</a:t>
            </a:r>
          </a:p>
          <a:p>
            <a:pPr lvl="1"/>
            <a:endParaRPr lang="en-US">
              <a:latin typeface="Microsoft Sans Serif"/>
              <a:cs typeface="Microsoft Sans Serif"/>
            </a:endParaRPr>
          </a:p>
        </p:txBody>
      </p:sp>
      <p:sp>
        <p:nvSpPr>
          <p:cNvPr id="6" name="Content Placeholder 2">
            <a:extLst>
              <a:ext uri="{FF2B5EF4-FFF2-40B4-BE49-F238E27FC236}">
                <a16:creationId xmlns:a16="http://schemas.microsoft.com/office/drawing/2014/main" id="{FA532401-E45F-4B2A-9E4A-B675210BC3EE}"/>
              </a:ext>
            </a:extLst>
          </p:cNvPr>
          <p:cNvSpPr txBox="1">
            <a:spLocks/>
          </p:cNvSpPr>
          <p:nvPr/>
        </p:nvSpPr>
        <p:spPr bwMode="auto">
          <a:xfrm>
            <a:off x="319534" y="4239310"/>
            <a:ext cx="4152689" cy="2536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Interstate-Regular" pitchFamily="2"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Interstate-Regular" pitchFamily="2" charset="0"/>
                <a:ea typeface="+mn-ea"/>
              </a:defRPr>
            </a:lvl2pPr>
            <a:lvl3pPr marL="1143000" indent="-228600" algn="l" rtl="0" eaLnBrk="0" fontAlgn="base" hangingPunct="0">
              <a:spcBef>
                <a:spcPct val="20000"/>
              </a:spcBef>
              <a:spcAft>
                <a:spcPct val="0"/>
              </a:spcAft>
              <a:buChar char="•"/>
              <a:defRPr>
                <a:solidFill>
                  <a:schemeClr val="tx1"/>
                </a:solidFill>
                <a:latin typeface="Interstate-Regular" pitchFamily="2" charset="0"/>
                <a:ea typeface="+mn-ea"/>
              </a:defRPr>
            </a:lvl3pPr>
            <a:lvl4pPr marL="1600200" indent="-228600" algn="l" rtl="0" eaLnBrk="0" fontAlgn="base" hangingPunct="0">
              <a:spcBef>
                <a:spcPct val="20000"/>
              </a:spcBef>
              <a:spcAft>
                <a:spcPct val="0"/>
              </a:spcAft>
              <a:buChar char="–"/>
              <a:defRPr sz="1600">
                <a:solidFill>
                  <a:schemeClr val="tx1"/>
                </a:solidFill>
                <a:latin typeface="Interstate-Regular" pitchFamily="2" charset="0"/>
                <a:ea typeface="+mn-ea"/>
              </a:defRPr>
            </a:lvl4pPr>
            <a:lvl5pPr marL="2057400" indent="-228600" algn="l" rtl="0" eaLnBrk="0" fontAlgn="base" hangingPunct="0">
              <a:spcBef>
                <a:spcPct val="20000"/>
              </a:spcBef>
              <a:spcAft>
                <a:spcPct val="0"/>
              </a:spcAft>
              <a:buChar char="»"/>
              <a:defRPr sz="1600">
                <a:solidFill>
                  <a:schemeClr val="tx1"/>
                </a:solidFill>
                <a:latin typeface="Interstate-Regular" pitchFamily="2" charset="0"/>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57150" indent="0">
              <a:buFontTx/>
              <a:buNone/>
            </a:pPr>
            <a:r>
              <a:rPr lang="en-US" sz="2000" kern="0">
                <a:latin typeface="Microsoft Sans Serif"/>
                <a:cs typeface="Microsoft Sans Serif"/>
              </a:rPr>
              <a:t>Challenges: </a:t>
            </a:r>
          </a:p>
          <a:p>
            <a:pPr marL="457200" lvl="1" indent="0">
              <a:buNone/>
            </a:pPr>
            <a:r>
              <a:rPr lang="en-US">
                <a:latin typeface="Microsoft Sans Serif"/>
                <a:cs typeface="Microsoft Sans Serif"/>
              </a:rPr>
              <a:t>100 acres </a:t>
            </a:r>
          </a:p>
          <a:p>
            <a:pPr marL="457200" lvl="1" indent="0">
              <a:buNone/>
            </a:pPr>
            <a:r>
              <a:rPr lang="en-US">
                <a:latin typeface="Microsoft Sans Serif"/>
                <a:cs typeface="Microsoft Sans Serif"/>
              </a:rPr>
              <a:t>Permissions: Appalachian trail and private property</a:t>
            </a:r>
          </a:p>
          <a:p>
            <a:pPr marL="457200" lvl="1" indent="0">
              <a:buNone/>
            </a:pPr>
            <a:r>
              <a:rPr lang="en-US" kern="0">
                <a:latin typeface="Microsoft Sans Serif"/>
                <a:cs typeface="Microsoft Sans Serif"/>
              </a:rPr>
              <a:t>Coordination with chemical treatments</a:t>
            </a:r>
          </a:p>
          <a:p>
            <a:pPr marL="457200" lvl="1" indent="0">
              <a:buNone/>
            </a:pPr>
            <a:endParaRPr lang="en-US" kern="0">
              <a:latin typeface="Microsoft Sans Serif"/>
              <a:cs typeface="Microsoft Sans Serif"/>
            </a:endParaRPr>
          </a:p>
          <a:p>
            <a:pPr lvl="1">
              <a:buFontTx/>
              <a:buChar char="–"/>
            </a:pPr>
            <a:endParaRPr lang="en-US" kern="0">
              <a:latin typeface="Microsoft Sans Serif"/>
              <a:cs typeface="Microsoft Sans Serif"/>
            </a:endParaRPr>
          </a:p>
        </p:txBody>
      </p:sp>
      <p:pic>
        <p:nvPicPr>
          <p:cNvPr id="10" name="Picture 9" descr="Logo&#10;&#10;Description automatically generated">
            <a:extLst>
              <a:ext uri="{FF2B5EF4-FFF2-40B4-BE49-F238E27FC236}">
                <a16:creationId xmlns:a16="http://schemas.microsoft.com/office/drawing/2014/main" id="{2C16EE4A-5D13-4037-A730-AD259DADC2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13360"/>
            <a:ext cx="1005026" cy="1005840"/>
          </a:xfrm>
          <a:prstGeom prst="rect">
            <a:avLst/>
          </a:prstGeom>
        </p:spPr>
      </p:pic>
      <p:pic>
        <p:nvPicPr>
          <p:cNvPr id="5" name="Picture 4" descr="A dog sniffing the ground&#10;&#10;AI-generated content may be incorrect.">
            <a:extLst>
              <a:ext uri="{FF2B5EF4-FFF2-40B4-BE49-F238E27FC236}">
                <a16:creationId xmlns:a16="http://schemas.microsoft.com/office/drawing/2014/main" id="{A9C159C2-4F88-9E46-0D20-A01FBE41F1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6637" y="1761862"/>
            <a:ext cx="3324804" cy="4433072"/>
          </a:xfrm>
          <a:prstGeom prst="rect">
            <a:avLst/>
          </a:prstGeom>
        </p:spPr>
      </p:pic>
      <p:sp>
        <p:nvSpPr>
          <p:cNvPr id="4" name="TextBox 3">
            <a:extLst>
              <a:ext uri="{FF2B5EF4-FFF2-40B4-BE49-F238E27FC236}">
                <a16:creationId xmlns:a16="http://schemas.microsoft.com/office/drawing/2014/main" id="{A1F84C78-2CED-A6EB-3210-E6928B5C26CE}"/>
              </a:ext>
            </a:extLst>
          </p:cNvPr>
          <p:cNvSpPr txBox="1"/>
          <p:nvPr/>
        </p:nvSpPr>
        <p:spPr>
          <a:xfrm>
            <a:off x="2209801" y="3662576"/>
            <a:ext cx="30892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ADLaM Display"/>
                <a:ea typeface="ＭＳ Ｐゴシック"/>
                <a:cs typeface="Arial"/>
              </a:rPr>
              <a:t>Can you find the sticky sage? ------&gt;</a:t>
            </a:r>
            <a:endParaRPr lang="en-US" b="1">
              <a:solidFill>
                <a:srgbClr val="7030A0"/>
              </a:solidFill>
              <a:latin typeface="ADLaM Display"/>
              <a:cs typeface="ADLaM Display"/>
            </a:endParaRPr>
          </a:p>
        </p:txBody>
      </p:sp>
    </p:spTree>
    <p:extLst>
      <p:ext uri="{BB962C8B-B14F-4D97-AF65-F5344CB8AC3E}">
        <p14:creationId xmlns:p14="http://schemas.microsoft.com/office/powerpoint/2010/main" val="279822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BDDB-BD91-E37F-7DDC-5448E672C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B1608-1E85-EBF2-4E32-6055C9ECB8D0}"/>
              </a:ext>
            </a:extLst>
          </p:cNvPr>
          <p:cNvSpPr>
            <a:spLocks noGrp="1"/>
          </p:cNvSpPr>
          <p:nvPr>
            <p:ph type="title"/>
          </p:nvPr>
        </p:nvSpPr>
        <p:spPr>
          <a:xfrm>
            <a:off x="684137" y="751299"/>
            <a:ext cx="7772400" cy="1143000"/>
          </a:xfrm>
        </p:spPr>
        <p:txBody>
          <a:bodyPr/>
          <a:lstStyle/>
          <a:p>
            <a:r>
              <a:rPr lang="en-US" sz="2800">
                <a:latin typeface="Microsoft Sans Serif"/>
                <a:cs typeface="Microsoft Sans Serif"/>
              </a:rPr>
              <a:t>Case study: Sticky Sage</a:t>
            </a:r>
            <a:br>
              <a:rPr lang="en-US" sz="2800">
                <a:latin typeface="Microsoft Sans Serif"/>
              </a:rPr>
            </a:br>
            <a:r>
              <a:rPr lang="en-US" sz="2800" i="1">
                <a:latin typeface="Microsoft Sans Serif"/>
                <a:cs typeface="Microsoft Sans Serif"/>
              </a:rPr>
              <a:t>Salvia </a:t>
            </a:r>
            <a:r>
              <a:rPr lang="en-US" sz="2800" i="1" err="1">
                <a:latin typeface="Microsoft Sans Serif"/>
                <a:cs typeface="Microsoft Sans Serif"/>
              </a:rPr>
              <a:t>Glutinosa</a:t>
            </a:r>
            <a:endParaRPr lang="en-US" sz="2800" i="1">
              <a:latin typeface="Microsoft Sans Serif"/>
              <a:cs typeface="Microsoft Sans Serif"/>
            </a:endParaRPr>
          </a:p>
        </p:txBody>
      </p:sp>
      <p:sp>
        <p:nvSpPr>
          <p:cNvPr id="3" name="Content Placeholder 2">
            <a:extLst>
              <a:ext uri="{FF2B5EF4-FFF2-40B4-BE49-F238E27FC236}">
                <a16:creationId xmlns:a16="http://schemas.microsoft.com/office/drawing/2014/main" id="{A0923F8C-DA03-68B6-072F-0E4746ADFBC3}"/>
              </a:ext>
            </a:extLst>
          </p:cNvPr>
          <p:cNvSpPr>
            <a:spLocks noGrp="1"/>
          </p:cNvSpPr>
          <p:nvPr>
            <p:ph idx="1"/>
          </p:nvPr>
        </p:nvSpPr>
        <p:spPr>
          <a:xfrm>
            <a:off x="3253787" y="1889933"/>
            <a:ext cx="5893653" cy="3911673"/>
          </a:xfrm>
        </p:spPr>
        <p:txBody>
          <a:bodyPr/>
          <a:lstStyle/>
          <a:p>
            <a:pPr marL="457200" lvl="1" indent="0">
              <a:buNone/>
            </a:pPr>
            <a:r>
              <a:rPr lang="en-US" b="1">
                <a:latin typeface="Microsoft Sans Serif"/>
                <a:cs typeface="Microsoft Sans Serif"/>
              </a:rPr>
              <a:t>Metrics:</a:t>
            </a:r>
            <a:endParaRPr lang="en-US" b="1">
              <a:cs typeface="Arial" panose="020B0604020202020204" pitchFamily="34" charset="0"/>
            </a:endParaRPr>
          </a:p>
          <a:p>
            <a:pPr marL="457200" lvl="1" indent="0">
              <a:buNone/>
            </a:pPr>
            <a:r>
              <a:rPr lang="en-US">
                <a:latin typeface="Microsoft Sans Serif"/>
                <a:cs typeface="Microsoft Sans Serif"/>
              </a:rPr>
              <a:t>3 dogs; none had prior imprint or training on it</a:t>
            </a:r>
            <a:endParaRPr lang="en-US">
              <a:cs typeface="Arial"/>
            </a:endParaRPr>
          </a:p>
          <a:p>
            <a:pPr marL="457200" lvl="1" indent="0">
              <a:buNone/>
            </a:pPr>
            <a:endParaRPr lang="en-US">
              <a:latin typeface="Microsoft Sans Serif"/>
              <a:cs typeface="Microsoft Sans Serif"/>
            </a:endParaRPr>
          </a:p>
          <a:p>
            <a:pPr marL="457200" lvl="1" indent="0">
              <a:buNone/>
            </a:pPr>
            <a:r>
              <a:rPr lang="en-US">
                <a:latin typeface="Microsoft Sans Serif"/>
                <a:cs typeface="Microsoft Sans Serif"/>
              </a:rPr>
              <a:t>17 days imprinting, training, and testing</a:t>
            </a:r>
            <a:endParaRPr lang="en-US"/>
          </a:p>
          <a:p>
            <a:pPr marL="457200" lvl="1" indent="0">
              <a:buNone/>
            </a:pPr>
            <a:endParaRPr lang="en-US">
              <a:latin typeface="Microsoft Sans Serif"/>
              <a:cs typeface="Microsoft Sans Serif"/>
            </a:endParaRPr>
          </a:p>
          <a:p>
            <a:pPr marL="457200" lvl="1" indent="0">
              <a:buNone/>
            </a:pPr>
            <a:r>
              <a:rPr lang="en-US">
                <a:latin typeface="Microsoft Sans Serif"/>
                <a:cs typeface="Microsoft Sans Serif"/>
              </a:rPr>
              <a:t>All three dogs successfully passed their ORT in the lab; then on July 12th passed a baseline sensitivity test in the field with over 90-110% sensitivity-allowing all teams to deploy for operations!</a:t>
            </a:r>
            <a:endParaRPr lang="en-US"/>
          </a:p>
          <a:p>
            <a:pPr marL="457200" lvl="1" indent="0">
              <a:buNone/>
            </a:pPr>
            <a:endParaRPr lang="en-US"/>
          </a:p>
          <a:p>
            <a:pPr marL="457200" lvl="1" indent="0">
              <a:buNone/>
            </a:pPr>
            <a:r>
              <a:rPr lang="en-US">
                <a:latin typeface="Microsoft Sans Serif" panose="020B0604020202020204" pitchFamily="34" charset="0"/>
                <a:cs typeface="Microsoft Sans Serif" panose="020B0604020202020204" pitchFamily="34" charset="0"/>
              </a:rPr>
              <a:t>Total of 24 survey days in Dover, NY, throughout July and August conducting searches and removing plants</a:t>
            </a:r>
          </a:p>
          <a:p>
            <a:pPr lvl="1"/>
            <a:endParaRPr lang="en-US">
              <a:latin typeface="Microsoft Sans Serif" panose="020B0604020202020204" pitchFamily="34" charset="0"/>
              <a:cs typeface="Microsoft Sans Serif"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2E87E662-8C9C-0CE4-6AEE-341C09E1B5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13360"/>
            <a:ext cx="1005026" cy="1005840"/>
          </a:xfrm>
          <a:prstGeom prst="rect">
            <a:avLst/>
          </a:prstGeom>
        </p:spPr>
      </p:pic>
      <p:pic>
        <p:nvPicPr>
          <p:cNvPr id="7" name="Picture 6" descr="A dog sticking its tongue out between plants&#10;&#10;AI-generated content may be incorrect.">
            <a:extLst>
              <a:ext uri="{FF2B5EF4-FFF2-40B4-BE49-F238E27FC236}">
                <a16:creationId xmlns:a16="http://schemas.microsoft.com/office/drawing/2014/main" id="{BBC9135D-0760-40B3-3F55-911FB28D1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385" y="1891862"/>
            <a:ext cx="3416461" cy="4493174"/>
          </a:xfrm>
          <a:prstGeom prst="rect">
            <a:avLst/>
          </a:prstGeom>
        </p:spPr>
      </p:pic>
    </p:spTree>
    <p:extLst>
      <p:ext uri="{BB962C8B-B14F-4D97-AF65-F5344CB8AC3E}">
        <p14:creationId xmlns:p14="http://schemas.microsoft.com/office/powerpoint/2010/main" val="1621257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G_8829">
            <a:hlinkClick r:id="" action="ppaction://media"/>
            <a:extLst>
              <a:ext uri="{FF2B5EF4-FFF2-40B4-BE49-F238E27FC236}">
                <a16:creationId xmlns:a16="http://schemas.microsoft.com/office/drawing/2014/main" id="{E3F50465-DB29-9B8A-8266-B17CD9C98F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5156" y="994340"/>
            <a:ext cx="3078163" cy="5486400"/>
          </a:xfrm>
          <a:prstGeom prst="rect">
            <a:avLst/>
          </a:prstGeom>
        </p:spPr>
      </p:pic>
      <p:pic>
        <p:nvPicPr>
          <p:cNvPr id="7" name="IMG_8675">
            <a:hlinkClick r:id="" action="ppaction://media"/>
            <a:extLst>
              <a:ext uri="{FF2B5EF4-FFF2-40B4-BE49-F238E27FC236}">
                <a16:creationId xmlns:a16="http://schemas.microsoft.com/office/drawing/2014/main" id="{473B9BD7-139D-C171-D8E3-7B4701BA8A2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079708" y="994340"/>
            <a:ext cx="3078163" cy="5486400"/>
          </a:xfrm>
          <a:prstGeom prst="rect">
            <a:avLst/>
          </a:prstGeom>
        </p:spPr>
      </p:pic>
    </p:spTree>
    <p:extLst>
      <p:ext uri="{BB962C8B-B14F-4D97-AF65-F5344CB8AC3E}">
        <p14:creationId xmlns:p14="http://schemas.microsoft.com/office/powerpoint/2010/main" val="351143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8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Grp="1" noChangeArrowheads="1"/>
          </p:cNvSpPr>
          <p:nvPr>
            <p:ph type="title"/>
          </p:nvPr>
        </p:nvSpPr>
        <p:spPr>
          <a:xfrm>
            <a:off x="1066800" y="782766"/>
            <a:ext cx="7543800" cy="971550"/>
          </a:xfrm>
        </p:spPr>
        <p:txBody>
          <a:bodyPr/>
          <a:lstStyle/>
          <a:p>
            <a:pPr eaLnBrk="1" hangingPunct="1"/>
            <a:r>
              <a:rPr lang="en-US" sz="3600"/>
              <a:t>Trail Conference’s Focus</a:t>
            </a:r>
          </a:p>
        </p:txBody>
      </p:sp>
      <p:sp>
        <p:nvSpPr>
          <p:cNvPr id="12" name="TextBox 11"/>
          <p:cNvSpPr txBox="1"/>
          <p:nvPr/>
        </p:nvSpPr>
        <p:spPr>
          <a:xfrm>
            <a:off x="381000" y="4572000"/>
            <a:ext cx="8561978" cy="1938992"/>
          </a:xfrm>
          <a:prstGeom prst="rect">
            <a:avLst/>
          </a:prstGeom>
          <a:noFill/>
        </p:spPr>
        <p:txBody>
          <a:bodyPr wrap="square" rtlCol="0">
            <a:spAutoFit/>
          </a:bodyPr>
          <a:lstStyle/>
          <a:p>
            <a:pPr defTabSz="457200" eaLnBrk="1" fontAlgn="auto" hangingPunct="1">
              <a:spcBef>
                <a:spcPts val="0"/>
              </a:spcBef>
              <a:spcAft>
                <a:spcPts val="0"/>
              </a:spcAft>
            </a:pPr>
            <a:r>
              <a:rPr lang="en-US" sz="2000" b="1" i="1">
                <a:solidFill>
                  <a:prstClr val="black"/>
                </a:solidFill>
                <a:latin typeface="Arial"/>
                <a:ea typeface="ＭＳ Ｐゴシック"/>
              </a:rPr>
              <a:t>Historically, the Trail Conference’s focus has been on:</a:t>
            </a:r>
          </a:p>
          <a:p>
            <a:pPr marL="342900" indent="-342900" defTabSz="457200" eaLnBrk="1" fontAlgn="auto" hangingPunct="1">
              <a:spcBef>
                <a:spcPts val="0"/>
              </a:spcBef>
              <a:spcAft>
                <a:spcPts val="0"/>
              </a:spcAft>
              <a:buFont typeface="Wingdings" panose="05000000000000000000" pitchFamily="2" charset="2"/>
              <a:buChar char=""/>
            </a:pPr>
            <a:r>
              <a:rPr lang="en-US" sz="2000">
                <a:solidFill>
                  <a:prstClr val="black"/>
                </a:solidFill>
                <a:latin typeface="Arial"/>
                <a:ea typeface="ＭＳ Ｐゴシック"/>
              </a:rPr>
              <a:t>Developing, building and maintaining trails</a:t>
            </a:r>
          </a:p>
          <a:p>
            <a:pPr defTabSz="457200" eaLnBrk="1" fontAlgn="auto" hangingPunct="1">
              <a:spcBef>
                <a:spcPts val="0"/>
              </a:spcBef>
              <a:spcAft>
                <a:spcPts val="0"/>
              </a:spcAft>
            </a:pPr>
            <a:r>
              <a:rPr lang="en-US" sz="2000" b="1" i="1">
                <a:solidFill>
                  <a:prstClr val="black"/>
                </a:solidFill>
                <a:latin typeface="Arial"/>
                <a:ea typeface="ＭＳ Ｐゴシック"/>
              </a:rPr>
              <a:t>Recently</a:t>
            </a:r>
            <a:r>
              <a:rPr lang="mr-IN" sz="2000" b="1" i="1">
                <a:solidFill>
                  <a:prstClr val="black"/>
                </a:solidFill>
                <a:latin typeface="Arial"/>
                <a:ea typeface="ＭＳ Ｐゴシック"/>
              </a:rPr>
              <a:t>…</a:t>
            </a:r>
            <a:endParaRPr lang="en-US" sz="2000" b="1" i="1">
              <a:solidFill>
                <a:prstClr val="black"/>
              </a:solidFill>
              <a:latin typeface="Arial"/>
              <a:ea typeface="ＭＳ Ｐゴシック"/>
            </a:endParaRPr>
          </a:p>
          <a:p>
            <a:pPr marL="342900" indent="-342900" defTabSz="457200" eaLnBrk="1" fontAlgn="auto" hangingPunct="1">
              <a:spcBef>
                <a:spcPts val="0"/>
              </a:spcBef>
              <a:spcAft>
                <a:spcPts val="0"/>
              </a:spcAft>
              <a:buFont typeface="Arial"/>
              <a:buChar char="•"/>
            </a:pPr>
            <a:r>
              <a:rPr lang="en-US" sz="2000">
                <a:solidFill>
                  <a:prstClr val="black"/>
                </a:solidFill>
                <a:latin typeface="Arial"/>
                <a:ea typeface="ＭＳ Ｐゴシック"/>
              </a:rPr>
              <a:t>Expanded into other areas of responsible land stewardship (strategic management, monitoring, education and outreach) with focus on invasive species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6741" y="1782600"/>
            <a:ext cx="5020364" cy="270553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500" y="1774568"/>
            <a:ext cx="2617390" cy="2713567"/>
          </a:xfrm>
          <a:prstGeom prst="rect">
            <a:avLst/>
          </a:prstGeom>
        </p:spPr>
      </p:pic>
    </p:spTree>
    <p:extLst>
      <p:ext uri="{BB962C8B-B14F-4D97-AF65-F5344CB8AC3E}">
        <p14:creationId xmlns:p14="http://schemas.microsoft.com/office/powerpoint/2010/main" val="637766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9AF26AD2-86F8-438E-DA81-EE51420AE73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p:blipFill>
        <p:spPr>
          <a:xfrm>
            <a:off x="2136548" y="952111"/>
            <a:ext cx="6672896" cy="3849319"/>
          </a:xfrm>
        </p:spPr>
      </p:pic>
      <p:sp>
        <p:nvSpPr>
          <p:cNvPr id="5" name="TextBox 4">
            <a:extLst>
              <a:ext uri="{FF2B5EF4-FFF2-40B4-BE49-F238E27FC236}">
                <a16:creationId xmlns:a16="http://schemas.microsoft.com/office/drawing/2014/main" id="{9A3D0DC6-5F4B-CC86-CBE3-A45957514CC8}"/>
              </a:ext>
            </a:extLst>
          </p:cNvPr>
          <p:cNvSpPr txBox="1"/>
          <p:nvPr/>
        </p:nvSpPr>
        <p:spPr>
          <a:xfrm>
            <a:off x="4270473" y="4929625"/>
            <a:ext cx="487352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Microsoft Sans Serif"/>
                <a:ea typeface="ＭＳ Ｐゴシック"/>
                <a:cs typeface="Arial"/>
              </a:rPr>
              <a:t>Between 7/15 and 8/29, the teams surveyed 16 sites in 24 days</a:t>
            </a:r>
          </a:p>
          <a:p>
            <a:endParaRPr lang="en-US" sz="1600">
              <a:latin typeface="Microsoft Sans Serif"/>
              <a:ea typeface="ＭＳ Ｐゴシック"/>
              <a:cs typeface="Arial"/>
            </a:endParaRPr>
          </a:p>
          <a:p>
            <a:r>
              <a:rPr lang="en-US" sz="1600">
                <a:latin typeface="Microsoft Sans Serif"/>
                <a:ea typeface="ＭＳ Ｐゴシック"/>
                <a:cs typeface="Arial"/>
              </a:rPr>
              <a:t>In total, the dogs teams covered 136.2 miles and 193.9 ac over 144.4 hours of searching. We found and removed 1,105 plants</a:t>
            </a:r>
            <a:endParaRPr lang="en-US" sz="1600">
              <a:latin typeface="Microsoft Sans Serif"/>
              <a:ea typeface="ＭＳ Ｐゴシック"/>
              <a:cs typeface="Microsoft Sans Serif"/>
            </a:endParaRPr>
          </a:p>
          <a:p>
            <a:endParaRPr lang="en-US" sz="1600">
              <a:latin typeface="Microsoft Sans Serif"/>
              <a:cs typeface="Times New Roman"/>
            </a:endParaRPr>
          </a:p>
        </p:txBody>
      </p:sp>
      <p:pic>
        <p:nvPicPr>
          <p:cNvPr id="8" name="Picture 7" descr="A dog standing in a forest&#10;&#10;AI-generated content may be incorrect.">
            <a:extLst>
              <a:ext uri="{FF2B5EF4-FFF2-40B4-BE49-F238E27FC236}">
                <a16:creationId xmlns:a16="http://schemas.microsoft.com/office/drawing/2014/main" id="{30E841E2-C2CA-E154-6F21-B4B8D3F51A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4" y="3358877"/>
            <a:ext cx="4186326" cy="3141497"/>
          </a:xfrm>
          <a:prstGeom prst="rect">
            <a:avLst/>
          </a:prstGeom>
        </p:spPr>
      </p:pic>
      <p:sp>
        <p:nvSpPr>
          <p:cNvPr id="9" name="TextBox 8">
            <a:extLst>
              <a:ext uri="{FF2B5EF4-FFF2-40B4-BE49-F238E27FC236}">
                <a16:creationId xmlns:a16="http://schemas.microsoft.com/office/drawing/2014/main" id="{F2142C99-E12E-186F-884F-42A8AC22A0C2}"/>
              </a:ext>
            </a:extLst>
          </p:cNvPr>
          <p:cNvSpPr txBox="1"/>
          <p:nvPr/>
        </p:nvSpPr>
        <p:spPr>
          <a:xfrm>
            <a:off x="168294" y="1346355"/>
            <a:ext cx="214575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Microsoft Sans Serif"/>
                <a:ea typeface="Microsoft Sans Serif"/>
                <a:cs typeface="Microsoft Sans Serif"/>
              </a:rPr>
              <a:t>Dogs covered 86% more area than the handlers</a:t>
            </a:r>
          </a:p>
          <a:p>
            <a:endParaRPr lang="en-US" sz="1600">
              <a:latin typeface="Microsoft Sans Serif"/>
              <a:ea typeface="Microsoft Sans Serif"/>
              <a:cs typeface="Microsoft Sans Serif"/>
            </a:endParaRPr>
          </a:p>
          <a:p>
            <a:r>
              <a:rPr lang="en-US" sz="1600">
                <a:latin typeface="Microsoft Sans Serif"/>
                <a:ea typeface="Microsoft Sans Serif"/>
                <a:cs typeface="Microsoft Sans Serif"/>
              </a:rPr>
              <a:t>Dogs covered 92% more miles than the handlers</a:t>
            </a:r>
            <a:endParaRPr lang="en-US"/>
          </a:p>
        </p:txBody>
      </p:sp>
    </p:spTree>
    <p:extLst>
      <p:ext uri="{BB962C8B-B14F-4D97-AF65-F5344CB8AC3E}">
        <p14:creationId xmlns:p14="http://schemas.microsoft.com/office/powerpoint/2010/main" val="410959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B68C9-F77C-4372-8C52-857534F9C007}"/>
            </a:ext>
          </a:extLst>
        </p:cNvPr>
        <p:cNvGrpSpPr/>
        <p:nvPr/>
      </p:nvGrpSpPr>
      <p:grpSpPr>
        <a:xfrm>
          <a:off x="0" y="0"/>
          <a:ext cx="0" cy="0"/>
          <a:chOff x="0" y="0"/>
          <a:chExt cx="0" cy="0"/>
        </a:xfrm>
      </p:grpSpPr>
      <p:pic>
        <p:nvPicPr>
          <p:cNvPr id="4" name="Picture 3" descr="A dog standing in a forest&#10;&#10;AI-generated content may be incorrect.">
            <a:extLst>
              <a:ext uri="{FF2B5EF4-FFF2-40B4-BE49-F238E27FC236}">
                <a16:creationId xmlns:a16="http://schemas.microsoft.com/office/drawing/2014/main" id="{AD868E0B-2898-F54F-01DB-1AD6F1130DB5}"/>
              </a:ext>
            </a:extLst>
          </p:cNvPr>
          <p:cNvPicPr>
            <a:picLocks noChangeAspect="1"/>
          </p:cNvPicPr>
          <p:nvPr/>
        </p:nvPicPr>
        <p:blipFill>
          <a:blip r:embed="rId3" cstate="email">
            <a:alphaModFix amt="17000"/>
            <a:extLst>
              <a:ext uri="{28A0092B-C50C-407E-A947-70E740481C1C}">
                <a14:useLocalDpi xmlns:a14="http://schemas.microsoft.com/office/drawing/2010/main"/>
              </a:ext>
            </a:extLst>
          </a:blip>
          <a:srcRect r="-120"/>
          <a:stretch/>
        </p:blipFill>
        <p:spPr>
          <a:xfrm>
            <a:off x="-1998" y="857650"/>
            <a:ext cx="9165989" cy="5741410"/>
          </a:xfrm>
          <a:prstGeom prst="rect">
            <a:avLst/>
          </a:prstGeom>
        </p:spPr>
      </p:pic>
      <p:sp>
        <p:nvSpPr>
          <p:cNvPr id="2" name="Title 1">
            <a:extLst>
              <a:ext uri="{FF2B5EF4-FFF2-40B4-BE49-F238E27FC236}">
                <a16:creationId xmlns:a16="http://schemas.microsoft.com/office/drawing/2014/main" id="{5D5EFD33-47CF-0008-AF20-806D0F3D66DF}"/>
              </a:ext>
            </a:extLst>
          </p:cNvPr>
          <p:cNvSpPr>
            <a:spLocks noGrp="1"/>
          </p:cNvSpPr>
          <p:nvPr>
            <p:ph type="title"/>
          </p:nvPr>
        </p:nvSpPr>
        <p:spPr>
          <a:xfrm>
            <a:off x="457200" y="682603"/>
            <a:ext cx="8229600" cy="1143000"/>
          </a:xfrm>
        </p:spPr>
        <p:txBody>
          <a:bodyPr/>
          <a:lstStyle/>
          <a:p>
            <a:r>
              <a:rPr lang="en-US">
                <a:latin typeface="Microsoft Sans Serif"/>
                <a:ea typeface="Microsoft Sans Serif"/>
                <a:cs typeface="Microsoft Sans Serif"/>
              </a:rPr>
              <a:t>Results: Sticky Sage</a:t>
            </a:r>
          </a:p>
        </p:txBody>
      </p:sp>
      <p:sp>
        <p:nvSpPr>
          <p:cNvPr id="9" name="Content Placeholder 8">
            <a:extLst>
              <a:ext uri="{FF2B5EF4-FFF2-40B4-BE49-F238E27FC236}">
                <a16:creationId xmlns:a16="http://schemas.microsoft.com/office/drawing/2014/main" id="{7A8F4EC9-060C-C6DF-D990-1C472C29F394}"/>
              </a:ext>
            </a:extLst>
          </p:cNvPr>
          <p:cNvSpPr>
            <a:spLocks noGrp="1"/>
          </p:cNvSpPr>
          <p:nvPr>
            <p:ph sz="quarter" idx="4"/>
          </p:nvPr>
        </p:nvSpPr>
        <p:spPr>
          <a:xfrm>
            <a:off x="268769" y="1472202"/>
            <a:ext cx="8635274" cy="4521327"/>
          </a:xfrm>
        </p:spPr>
        <p:txBody>
          <a:bodyPr/>
          <a:lstStyle/>
          <a:p>
            <a:pPr marL="0" indent="0">
              <a:buNone/>
            </a:pPr>
            <a:endParaRPr lang="en-US" sz="1200"/>
          </a:p>
          <a:p>
            <a:pPr marL="0" indent="0">
              <a:buNone/>
            </a:pPr>
            <a:r>
              <a:rPr lang="en-US" sz="2400" b="1">
                <a:latin typeface="Arial"/>
                <a:cs typeface="Arial"/>
              </a:rPr>
              <a:t>Double the Detection, Greater Impact!</a:t>
            </a:r>
            <a:br>
              <a:rPr lang="en-US" sz="2400"/>
            </a:br>
            <a:r>
              <a:rPr lang="en-US" sz="2400">
                <a:latin typeface="Arial"/>
                <a:cs typeface="Arial"/>
              </a:rPr>
              <a:t>In 2024, ISF managed </a:t>
            </a:r>
            <a:r>
              <a:rPr lang="en-US" sz="2400" b="1">
                <a:latin typeface="Arial"/>
                <a:cs typeface="Arial"/>
              </a:rPr>
              <a:t>551 sticky sage plants</a:t>
            </a:r>
            <a:r>
              <a:rPr lang="en-US" sz="2400">
                <a:latin typeface="Arial"/>
                <a:cs typeface="Arial"/>
              </a:rPr>
              <a:t> along the Appalachian Trail.</a:t>
            </a:r>
            <a:br>
              <a:rPr lang="en-US" sz="2400"/>
            </a:br>
            <a:r>
              <a:rPr lang="en-US" sz="2400">
                <a:latin typeface="Arial"/>
                <a:cs typeface="Arial"/>
              </a:rPr>
              <a:t>2–4 weeks later, the </a:t>
            </a:r>
            <a:r>
              <a:rPr lang="en-US" sz="2400" b="1">
                <a:latin typeface="Arial"/>
                <a:cs typeface="Arial"/>
              </a:rPr>
              <a:t>Conservation Dogs Program</a:t>
            </a:r>
            <a:r>
              <a:rPr lang="en-US" sz="2400">
                <a:latin typeface="Arial"/>
                <a:cs typeface="Arial"/>
              </a:rPr>
              <a:t> swept the same areas and detected </a:t>
            </a:r>
            <a:r>
              <a:rPr lang="en-US" sz="2400" b="1">
                <a:latin typeface="Arial"/>
                <a:cs typeface="Arial"/>
              </a:rPr>
              <a:t>an additional 363 plants</a:t>
            </a:r>
            <a:r>
              <a:rPr lang="en-US" sz="2400">
                <a:latin typeface="Arial"/>
                <a:cs typeface="Arial"/>
              </a:rPr>
              <a:t>—boosting total management by over </a:t>
            </a:r>
            <a:r>
              <a:rPr lang="en-US" sz="2400" b="1">
                <a:latin typeface="Arial"/>
                <a:cs typeface="Arial"/>
              </a:rPr>
              <a:t>65%!</a:t>
            </a:r>
          </a:p>
          <a:p>
            <a:pPr marL="0" indent="0">
              <a:buNone/>
            </a:pPr>
            <a:endParaRPr lang="en-US" sz="1200">
              <a:latin typeface="Microsoft Sans Serif"/>
              <a:cs typeface="Microsoft Sans Serif"/>
            </a:endParaRPr>
          </a:p>
          <a:p>
            <a:pPr marL="0" indent="0">
              <a:buNone/>
            </a:pPr>
            <a:r>
              <a:rPr lang="en-US" sz="2400">
                <a:latin typeface="Microsoft Sans Serif"/>
                <a:cs typeface="Microsoft Sans Serif"/>
              </a:rPr>
              <a:t>Prior to 2021 there were too many plants to count! Each year, numbers have gone down drastically: </a:t>
            </a:r>
          </a:p>
          <a:p>
            <a:pPr marL="0" indent="0">
              <a:buNone/>
            </a:pPr>
            <a:r>
              <a:rPr lang="en-US" sz="2400" b="1">
                <a:latin typeface="Microsoft Sans Serif"/>
                <a:cs typeface="Microsoft Sans Serif"/>
              </a:rPr>
              <a:t>2021: 54,479      2022: 26,505      2023: 17,922    2024: 9084</a:t>
            </a:r>
          </a:p>
          <a:p>
            <a:pPr marL="0" indent="0">
              <a:buNone/>
            </a:pPr>
            <a:endParaRPr lang="en-US" sz="1200">
              <a:latin typeface="Microsoft Sans Serif"/>
              <a:cs typeface="Microsoft Sans Serif"/>
            </a:endParaRPr>
          </a:p>
          <a:p>
            <a:pPr marL="0" indent="0">
              <a:lnSpc>
                <a:spcPct val="150000"/>
              </a:lnSpc>
              <a:buNone/>
            </a:pPr>
            <a:r>
              <a:rPr lang="en-US" sz="2400">
                <a:latin typeface="Microsoft Sans Serif"/>
                <a:cs typeface="Microsoft Sans Serif"/>
              </a:rPr>
              <a:t>Community involvement/permissions increases success</a:t>
            </a:r>
          </a:p>
        </p:txBody>
      </p:sp>
      <p:pic>
        <p:nvPicPr>
          <p:cNvPr id="14" name="Picture 13" descr="Logo&#10;&#10;Description automatically generated">
            <a:extLst>
              <a:ext uri="{FF2B5EF4-FFF2-40B4-BE49-F238E27FC236}">
                <a16:creationId xmlns:a16="http://schemas.microsoft.com/office/drawing/2014/main" id="{FC5B0815-2B2D-06D5-2E2B-16E29DEE1C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1" y="178190"/>
            <a:ext cx="1005027" cy="1005840"/>
          </a:xfrm>
          <a:prstGeom prst="rect">
            <a:avLst/>
          </a:prstGeom>
        </p:spPr>
      </p:pic>
    </p:spTree>
    <p:extLst>
      <p:ext uri="{BB962C8B-B14F-4D97-AF65-F5344CB8AC3E}">
        <p14:creationId xmlns:p14="http://schemas.microsoft.com/office/powerpoint/2010/main" val="3911896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32A05-96C5-9B4D-A3B4-FE1D136A8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2944F-C8F8-A99D-66BC-5F717A9BCEE0}"/>
              </a:ext>
            </a:extLst>
          </p:cNvPr>
          <p:cNvSpPr>
            <a:spLocks noGrp="1"/>
          </p:cNvSpPr>
          <p:nvPr>
            <p:ph type="title"/>
          </p:nvPr>
        </p:nvSpPr>
        <p:spPr>
          <a:xfrm>
            <a:off x="228600" y="866249"/>
            <a:ext cx="9149862" cy="533400"/>
          </a:xfrm>
        </p:spPr>
        <p:txBody>
          <a:bodyPr/>
          <a:lstStyle/>
          <a:p>
            <a:r>
              <a:rPr lang="en-US"/>
              <a:t>Could You and Your Dog Do This?!</a:t>
            </a:r>
          </a:p>
        </p:txBody>
      </p:sp>
      <p:sp>
        <p:nvSpPr>
          <p:cNvPr id="5" name="Content Placeholder 4">
            <a:extLst>
              <a:ext uri="{FF2B5EF4-FFF2-40B4-BE49-F238E27FC236}">
                <a16:creationId xmlns:a16="http://schemas.microsoft.com/office/drawing/2014/main" id="{385C9F0C-B631-5A8A-C154-B71E8F59B2CA}"/>
              </a:ext>
            </a:extLst>
          </p:cNvPr>
          <p:cNvSpPr>
            <a:spLocks noGrp="1"/>
          </p:cNvSpPr>
          <p:nvPr>
            <p:ph sz="half" idx="2"/>
          </p:nvPr>
        </p:nvSpPr>
        <p:spPr>
          <a:xfrm>
            <a:off x="211394" y="1596732"/>
            <a:ext cx="4876800" cy="4419600"/>
          </a:xfrm>
        </p:spPr>
        <p:txBody>
          <a:bodyPr/>
          <a:lstStyle/>
          <a:p>
            <a:pPr algn="ctr">
              <a:buNone/>
            </a:pPr>
            <a:r>
              <a:rPr lang="en-US" b="1" i="0">
                <a:solidFill>
                  <a:srgbClr val="0F172A"/>
                </a:solidFill>
                <a:effectLst/>
                <a:latin typeface="ui-sans-serif"/>
              </a:rPr>
              <a:t>Yes! You can!</a:t>
            </a:r>
          </a:p>
          <a:p>
            <a:pPr marL="0" indent="0" algn="ctr">
              <a:buNone/>
            </a:pPr>
            <a:r>
              <a:rPr lang="en-US" b="0" i="0">
                <a:solidFill>
                  <a:srgbClr val="0F172A"/>
                </a:solidFill>
                <a:effectLst/>
                <a:latin typeface="ui-sans-serif"/>
              </a:rPr>
              <a:t>If you and your dog love sniffing, hiking, and learning together, you might be a perfect fit for our new </a:t>
            </a:r>
            <a:r>
              <a:rPr lang="en-US" b="1" i="0">
                <a:solidFill>
                  <a:srgbClr val="0F172A"/>
                </a:solidFill>
                <a:effectLst/>
                <a:latin typeface="ui-sans-serif"/>
              </a:rPr>
              <a:t>Volunteer Dog Surveyor Program</a:t>
            </a:r>
            <a:r>
              <a:rPr lang="en-US" b="0" i="0">
                <a:solidFill>
                  <a:srgbClr val="0F172A"/>
                </a:solidFill>
                <a:effectLst/>
                <a:latin typeface="ui-sans-serif"/>
              </a:rPr>
              <a:t>—no professional detection experience required.</a:t>
            </a:r>
          </a:p>
          <a:p>
            <a:endParaRPr lang="en-US"/>
          </a:p>
        </p:txBody>
      </p:sp>
      <p:pic>
        <p:nvPicPr>
          <p:cNvPr id="9" name="Picture 8" descr="A group of people walking with dogs in the woods&#10;&#10;AI-generated content may be incorrect.">
            <a:extLst>
              <a:ext uri="{FF2B5EF4-FFF2-40B4-BE49-F238E27FC236}">
                <a16:creationId xmlns:a16="http://schemas.microsoft.com/office/drawing/2014/main" id="{5C06AB6F-9E0D-8E03-6BB9-BFBC0CF2F6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0706" y="1447800"/>
            <a:ext cx="3771900" cy="5029200"/>
          </a:xfrm>
          <a:prstGeom prst="rect">
            <a:avLst/>
          </a:prstGeom>
        </p:spPr>
      </p:pic>
    </p:spTree>
    <p:extLst>
      <p:ext uri="{BB962C8B-B14F-4D97-AF65-F5344CB8AC3E}">
        <p14:creationId xmlns:p14="http://schemas.microsoft.com/office/powerpoint/2010/main" val="4208076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DBCAAF-C59F-EDBD-C2EC-6AEFCF2CB7E7}"/>
              </a:ext>
            </a:extLst>
          </p:cNvPr>
          <p:cNvSpPr txBox="1"/>
          <p:nvPr/>
        </p:nvSpPr>
        <p:spPr>
          <a:xfrm>
            <a:off x="444910" y="1536442"/>
            <a:ext cx="8594623" cy="5016758"/>
          </a:xfrm>
          <a:prstGeom prst="rect">
            <a:avLst/>
          </a:prstGeom>
          <a:noFill/>
        </p:spPr>
        <p:txBody>
          <a:bodyPr wrap="square">
            <a:spAutoFit/>
          </a:bodyPr>
          <a:lstStyle/>
          <a:p>
            <a:pPr algn="ctr">
              <a:buNone/>
            </a:pPr>
            <a:r>
              <a:rPr lang="en-US" sz="2000" b="1"/>
              <a:t>🐾 Program Highlights</a:t>
            </a:r>
          </a:p>
          <a:p>
            <a:pPr>
              <a:buNone/>
            </a:pPr>
            <a:endParaRPr lang="en-US" sz="2000" b="1"/>
          </a:p>
          <a:p>
            <a:pPr marL="342900" indent="-342900">
              <a:buFont typeface="Arial" panose="020B0604020202020204" pitchFamily="34" charset="0"/>
              <a:buChar char="•"/>
            </a:pPr>
            <a:r>
              <a:rPr lang="en-US" sz="2000" b="1"/>
              <a:t>On-Leash &amp; Accessible</a:t>
            </a:r>
            <a:r>
              <a:rPr lang="en-US" sz="2000"/>
              <a:t> – Anyone can participate, no off-leash skills required</a:t>
            </a:r>
          </a:p>
          <a:p>
            <a:pPr marL="342900" indent="-342900">
              <a:buFont typeface="Arial" panose="020B0604020202020204" pitchFamily="34" charset="0"/>
              <a:buChar char="•"/>
            </a:pPr>
            <a:r>
              <a:rPr lang="en-US" sz="2000" b="1"/>
              <a:t>Train at Home, at Your Pace</a:t>
            </a:r>
            <a:r>
              <a:rPr lang="en-US" sz="2000"/>
              <a:t> – Flexible and self-paced learning</a:t>
            </a:r>
          </a:p>
          <a:p>
            <a:pPr marL="342900" indent="-342900">
              <a:buFont typeface="Arial" panose="020B0604020202020204" pitchFamily="34" charset="0"/>
              <a:buChar char="•"/>
            </a:pPr>
            <a:r>
              <a:rPr lang="en-US" sz="2000" b="1"/>
              <a:t>Use Your Phone to Collect Data</a:t>
            </a:r>
            <a:r>
              <a:rPr lang="en-US" sz="2000"/>
              <a:t> – Easy-to-use mobile app for field surveys</a:t>
            </a:r>
          </a:p>
          <a:p>
            <a:pPr marL="342900" indent="-342900">
              <a:buFont typeface="Arial" panose="020B0604020202020204" pitchFamily="34" charset="0"/>
              <a:buChar char="•"/>
            </a:pPr>
            <a:r>
              <a:rPr lang="en-US" sz="2000" b="1"/>
              <a:t>Spans most of the year</a:t>
            </a:r>
            <a:r>
              <a:rPr lang="en-US" sz="2000"/>
              <a:t>– Survey while the plant is in season throughout the year</a:t>
            </a:r>
          </a:p>
          <a:p>
            <a:pPr marL="342900" indent="-342900">
              <a:buFont typeface="Arial" panose="020B0604020202020204" pitchFamily="34" charset="0"/>
              <a:buChar char="•"/>
            </a:pPr>
            <a:r>
              <a:rPr lang="en-US" sz="2000" b="1"/>
              <a:t>Fun for Both Ends of the Leash!</a:t>
            </a:r>
            <a:r>
              <a:rPr lang="en-US" sz="2000"/>
              <a:t> – A rewarding activity for both dog and human</a:t>
            </a:r>
          </a:p>
          <a:p>
            <a:pPr marL="342900" indent="-342900">
              <a:buFont typeface="Arial" panose="020B0604020202020204" pitchFamily="34" charset="0"/>
              <a:buChar char="•"/>
            </a:pPr>
            <a:r>
              <a:rPr lang="en-US" sz="2000" b="1"/>
              <a:t>Enrichment Through Sniffing</a:t>
            </a:r>
            <a:r>
              <a:rPr lang="en-US" sz="2000"/>
              <a:t>– Your dog plays a "find it" game with real-world impact</a:t>
            </a:r>
          </a:p>
          <a:p>
            <a:pPr marL="342900" indent="-342900">
              <a:buFont typeface="Arial" panose="020B0604020202020204" pitchFamily="34" charset="0"/>
              <a:buChar char="•"/>
            </a:pPr>
            <a:r>
              <a:rPr lang="en-US" sz="2000" b="1"/>
              <a:t>Be Part of a Conservation Mission</a:t>
            </a:r>
            <a:r>
              <a:rPr lang="en-US" sz="2000"/>
              <a:t> – Help protect local native ecosystems using your dog’s nose</a:t>
            </a:r>
          </a:p>
          <a:p>
            <a:pPr marL="342900" indent="-342900">
              <a:buFont typeface="Arial" panose="020B0604020202020204" pitchFamily="34" charset="0"/>
              <a:buChar char="•"/>
            </a:pPr>
            <a:r>
              <a:rPr lang="en-US" sz="2000" b="1"/>
              <a:t>No Experience Needed</a:t>
            </a:r>
            <a:r>
              <a:rPr lang="en-US" sz="2000"/>
              <a:t> – All backgrounds and breeds welcome</a:t>
            </a:r>
          </a:p>
        </p:txBody>
      </p:sp>
      <p:sp>
        <p:nvSpPr>
          <p:cNvPr id="9" name="TextBox 8">
            <a:extLst>
              <a:ext uri="{FF2B5EF4-FFF2-40B4-BE49-F238E27FC236}">
                <a16:creationId xmlns:a16="http://schemas.microsoft.com/office/drawing/2014/main" id="{7668792E-E544-8A33-62F1-EE46E5ACC386}"/>
              </a:ext>
            </a:extLst>
          </p:cNvPr>
          <p:cNvSpPr txBox="1"/>
          <p:nvPr/>
        </p:nvSpPr>
        <p:spPr>
          <a:xfrm>
            <a:off x="76200" y="152400"/>
            <a:ext cx="8763000" cy="1200329"/>
          </a:xfrm>
          <a:prstGeom prst="rect">
            <a:avLst/>
          </a:prstGeom>
          <a:solidFill>
            <a:schemeClr val="bg1"/>
          </a:solidFill>
        </p:spPr>
        <p:txBody>
          <a:bodyPr wrap="square">
            <a:spAutoFit/>
          </a:bodyPr>
          <a:lstStyle/>
          <a:p>
            <a:pPr algn="ctr">
              <a:buNone/>
            </a:pPr>
            <a:r>
              <a:rPr lang="en-US" sz="3600" i="0">
                <a:solidFill>
                  <a:srgbClr val="0A6C39"/>
                </a:solidFill>
                <a:effectLst/>
                <a:latin typeface="ui-sans-serif"/>
              </a:rPr>
              <a:t>New in 2025: Volunteer Dog Surveyor Program</a:t>
            </a:r>
          </a:p>
        </p:txBody>
      </p:sp>
    </p:spTree>
    <p:extLst>
      <p:ext uri="{BB962C8B-B14F-4D97-AF65-F5344CB8AC3E}">
        <p14:creationId xmlns:p14="http://schemas.microsoft.com/office/powerpoint/2010/main" val="2650300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8FC6A3-DC62-4E98-9449-D2AFF7DE308A}"/>
              </a:ext>
            </a:extLst>
          </p:cNvPr>
          <p:cNvSpPr/>
          <p:nvPr/>
        </p:nvSpPr>
        <p:spPr>
          <a:xfrm>
            <a:off x="76200" y="5791200"/>
            <a:ext cx="1905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eaLnBrk="1" fontAlgn="auto" hangingPunct="1">
              <a:spcBef>
                <a:spcPts val="0"/>
              </a:spcBef>
              <a:spcAft>
                <a:spcPts val="0"/>
              </a:spcAft>
            </a:pPr>
            <a:endParaRPr lang="en-US" sz="1800">
              <a:solidFill>
                <a:prstClr val="white"/>
              </a:solidFill>
              <a:latin typeface="Century Gothic"/>
            </a:endParaRPr>
          </a:p>
        </p:txBody>
      </p:sp>
      <p:sp>
        <p:nvSpPr>
          <p:cNvPr id="9" name="Title 1"/>
          <p:cNvSpPr>
            <a:spLocks noGrp="1"/>
          </p:cNvSpPr>
          <p:nvPr>
            <p:ph type="title"/>
          </p:nvPr>
        </p:nvSpPr>
        <p:spPr>
          <a:xfrm>
            <a:off x="76200" y="76200"/>
            <a:ext cx="8991600" cy="792162"/>
          </a:xfrm>
        </p:spPr>
        <p:txBody>
          <a:bodyPr>
            <a:normAutofit/>
          </a:bodyPr>
          <a:lstStyle/>
          <a:p>
            <a:r>
              <a:rPr lang="en-US" sz="3200">
                <a:solidFill>
                  <a:srgbClr val="0A6C39"/>
                </a:solidFill>
                <a:latin typeface="Interstate-Bold"/>
                <a:cs typeface="Interstate-Bold"/>
              </a:rPr>
              <a:t>We need your help finding: INVASIVE VIBURNUMS</a:t>
            </a:r>
          </a:p>
        </p:txBody>
      </p:sp>
      <p:pic>
        <p:nvPicPr>
          <p:cNvPr id="4" name="Picture 3"/>
          <p:cNvPicPr>
            <a:picLocks noChangeAspect="1"/>
          </p:cNvPicPr>
          <p:nvPr/>
        </p:nvPicPr>
        <p:blipFill>
          <a:blip r:embed="rId3"/>
          <a:stretch>
            <a:fillRect/>
          </a:stretch>
        </p:blipFill>
        <p:spPr>
          <a:xfrm>
            <a:off x="914400" y="1041400"/>
            <a:ext cx="6934200" cy="2540000"/>
          </a:xfrm>
          <a:prstGeom prst="rect">
            <a:avLst/>
          </a:prstGeom>
        </p:spPr>
      </p:pic>
      <p:pic>
        <p:nvPicPr>
          <p:cNvPr id="5" name="Picture 4"/>
          <p:cNvPicPr>
            <a:picLocks noChangeAspect="1"/>
          </p:cNvPicPr>
          <p:nvPr/>
        </p:nvPicPr>
        <p:blipFill>
          <a:blip r:embed="rId4"/>
          <a:stretch>
            <a:fillRect/>
          </a:stretch>
        </p:blipFill>
        <p:spPr>
          <a:xfrm>
            <a:off x="152400" y="3505200"/>
            <a:ext cx="8636000" cy="2806700"/>
          </a:xfrm>
          <a:prstGeom prst="rect">
            <a:avLst/>
          </a:prstGeom>
        </p:spPr>
      </p:pic>
    </p:spTree>
    <p:extLst>
      <p:ext uri="{BB962C8B-B14F-4D97-AF65-F5344CB8AC3E}">
        <p14:creationId xmlns:p14="http://schemas.microsoft.com/office/powerpoint/2010/main" val="289687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46"/>
            <a:ext cx="9149862" cy="533400"/>
          </a:xfrm>
        </p:spPr>
        <p:txBody>
          <a:bodyPr/>
          <a:lstStyle/>
          <a:p>
            <a:r>
              <a:rPr lang="en-US"/>
              <a:t>The viburnums (in general)</a:t>
            </a:r>
          </a:p>
        </p:txBody>
      </p:sp>
      <p:sp>
        <p:nvSpPr>
          <p:cNvPr id="3" name="Content Placeholder 2"/>
          <p:cNvSpPr>
            <a:spLocks noGrp="1"/>
          </p:cNvSpPr>
          <p:nvPr>
            <p:ph idx="1"/>
          </p:nvPr>
        </p:nvSpPr>
        <p:spPr>
          <a:xfrm>
            <a:off x="381000" y="1219200"/>
            <a:ext cx="3733800" cy="3962400"/>
          </a:xfrm>
        </p:spPr>
        <p:txBody>
          <a:bodyPr/>
          <a:lstStyle/>
          <a:p>
            <a:r>
              <a:rPr lang="en-US" sz="2600"/>
              <a:t>Leaves are opposite, usually with well defined veins</a:t>
            </a:r>
          </a:p>
          <a:p>
            <a:r>
              <a:rPr lang="en-US" sz="2600"/>
              <a:t>Produce white flowers (usually), or pink</a:t>
            </a:r>
          </a:p>
          <a:p>
            <a:r>
              <a:rPr lang="en-US" sz="2600"/>
              <a:t>Flowers arranged in </a:t>
            </a:r>
            <a:r>
              <a:rPr lang="en-US" sz="2600" b="1"/>
              <a:t>umbel-like </a:t>
            </a:r>
            <a:r>
              <a:rPr lang="en-US" sz="2600"/>
              <a:t>flower structures</a:t>
            </a:r>
            <a:endParaRPr lang="en-US" sz="2600" b="1"/>
          </a:p>
          <a:p>
            <a:pPr lvl="1"/>
            <a:r>
              <a:rPr lang="en-US" sz="2400"/>
              <a:t>All have flat or slightly dome shaped cluster of flowers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4400" y="1600200"/>
            <a:ext cx="3276600" cy="4582813"/>
          </a:xfrm>
          <a:prstGeom prst="rect">
            <a:avLst/>
          </a:prstGeom>
        </p:spPr>
      </p:pic>
    </p:spTree>
    <p:extLst>
      <p:ext uri="{BB962C8B-B14F-4D97-AF65-F5344CB8AC3E}">
        <p14:creationId xmlns:p14="http://schemas.microsoft.com/office/powerpoint/2010/main" val="1382044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 y="1295400"/>
            <a:ext cx="9149862" cy="533400"/>
          </a:xfrm>
        </p:spPr>
        <p:txBody>
          <a:bodyPr/>
          <a:lstStyle/>
          <a:p>
            <a:r>
              <a:rPr lang="en-US"/>
              <a:t>So many beautiful (and ecologically important) native viburnums!</a:t>
            </a:r>
          </a:p>
        </p:txBody>
      </p:sp>
      <p:grpSp>
        <p:nvGrpSpPr>
          <p:cNvPr id="10" name="Group 9"/>
          <p:cNvGrpSpPr/>
          <p:nvPr/>
        </p:nvGrpSpPr>
        <p:grpSpPr>
          <a:xfrm>
            <a:off x="152400" y="2667000"/>
            <a:ext cx="8763000" cy="2895600"/>
            <a:chOff x="152400" y="2667000"/>
            <a:chExt cx="8763000" cy="2895600"/>
          </a:xfrm>
        </p:grpSpPr>
        <p:grpSp>
          <p:nvGrpSpPr>
            <p:cNvPr id="3" name="Group 2"/>
            <p:cNvGrpSpPr/>
            <p:nvPr/>
          </p:nvGrpSpPr>
          <p:grpSpPr>
            <a:xfrm>
              <a:off x="152400" y="2667000"/>
              <a:ext cx="7086600" cy="2895600"/>
              <a:chOff x="380999" y="2438400"/>
              <a:chExt cx="7480301" cy="307340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1" r="-32199"/>
              <a:stretch/>
            </p:blipFill>
            <p:spPr>
              <a:xfrm>
                <a:off x="380999" y="2438400"/>
                <a:ext cx="4936067" cy="3073400"/>
              </a:xfrm>
              <a:prstGeom prst="rect">
                <a:avLst/>
              </a:prstGeom>
            </p:spPr>
          </p:pic>
          <p:pic>
            <p:nvPicPr>
              <p:cNvPr id="6" name="Picture 5"/>
              <p:cNvPicPr>
                <a:picLocks noChangeAspect="1"/>
              </p:cNvPicPr>
              <p:nvPr/>
            </p:nvPicPr>
            <p:blipFill>
              <a:blip r:embed="rId3"/>
              <a:stretch>
                <a:fillRect/>
              </a:stretch>
            </p:blipFill>
            <p:spPr>
              <a:xfrm>
                <a:off x="4089400" y="2438400"/>
                <a:ext cx="2006600" cy="3048000"/>
              </a:xfrm>
              <a:prstGeom prst="rect">
                <a:avLst/>
              </a:prstGeom>
            </p:spPr>
          </p:pic>
          <p:pic>
            <p:nvPicPr>
              <p:cNvPr id="7" name="Picture 6"/>
              <p:cNvPicPr>
                <a:picLocks noChangeAspect="1"/>
              </p:cNvPicPr>
              <p:nvPr/>
            </p:nvPicPr>
            <p:blipFill>
              <a:blip r:embed="rId4"/>
              <a:stretch>
                <a:fillRect/>
              </a:stretch>
            </p:blipFill>
            <p:spPr>
              <a:xfrm>
                <a:off x="6019800" y="2438400"/>
                <a:ext cx="1841500" cy="3048000"/>
              </a:xfrm>
              <a:prstGeom prst="rect">
                <a:avLst/>
              </a:prstGeom>
            </p:spPr>
          </p:pic>
        </p:grpSp>
        <p:pic>
          <p:nvPicPr>
            <p:cNvPr id="8" name="Picture 7"/>
            <p:cNvPicPr>
              <a:picLocks noChangeAspect="1"/>
            </p:cNvPicPr>
            <p:nvPr/>
          </p:nvPicPr>
          <p:blipFill>
            <a:blip r:embed="rId5"/>
            <a:stretch>
              <a:fillRect/>
            </a:stretch>
          </p:blipFill>
          <p:spPr>
            <a:xfrm>
              <a:off x="7315200" y="4038600"/>
              <a:ext cx="1600200" cy="140970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1400" y="2667000"/>
              <a:ext cx="1299244" cy="1278512"/>
            </a:xfrm>
            <a:prstGeom prst="rect">
              <a:avLst/>
            </a:prstGeom>
          </p:spPr>
        </p:pic>
      </p:grpSp>
    </p:spTree>
    <p:extLst>
      <p:ext uri="{BB962C8B-B14F-4D97-AF65-F5344CB8AC3E}">
        <p14:creationId xmlns:p14="http://schemas.microsoft.com/office/powerpoint/2010/main" val="1079526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69" y="1209675"/>
            <a:ext cx="9149862" cy="533400"/>
          </a:xfrm>
        </p:spPr>
        <p:txBody>
          <a:bodyPr>
            <a:noAutofit/>
          </a:bodyPr>
          <a:lstStyle/>
          <a:p>
            <a:r>
              <a:rPr lang="en-US" sz="3200" b="1"/>
              <a:t>Invasive Target Species: </a:t>
            </a:r>
            <a:r>
              <a:rPr lang="en-US" sz="3200" b="1" err="1"/>
              <a:t>Siebold’s</a:t>
            </a:r>
            <a:r>
              <a:rPr lang="en-US" sz="3200" b="1"/>
              <a:t> viburnum </a:t>
            </a:r>
            <a:br>
              <a:rPr lang="en-US" sz="3200" b="1"/>
            </a:br>
            <a:r>
              <a:rPr lang="en-US" sz="3200" b="1" i="1"/>
              <a:t>Viburnum </a:t>
            </a:r>
            <a:r>
              <a:rPr lang="en-US" sz="3200" b="1" i="1" err="1"/>
              <a:t>sieboldii</a:t>
            </a:r>
            <a:r>
              <a:rPr lang="en-US" sz="3200" b="1" i="1"/>
              <a:t>  </a:t>
            </a:r>
            <a:r>
              <a:rPr lang="en-US" sz="3200" b="1"/>
              <a:t> VISI</a:t>
            </a:r>
          </a:p>
        </p:txBody>
      </p:sp>
      <p:sp>
        <p:nvSpPr>
          <p:cNvPr id="4" name="Content Placeholder 2"/>
          <p:cNvSpPr txBox="1">
            <a:spLocks/>
          </p:cNvSpPr>
          <p:nvPr/>
        </p:nvSpPr>
        <p:spPr>
          <a:xfrm>
            <a:off x="4864" y="2133600"/>
            <a:ext cx="6929336" cy="4648200"/>
          </a:xfrm>
          <a:prstGeom prst="rect">
            <a:avLst/>
          </a:prstGeom>
        </p:spPr>
        <p:txBody>
          <a:bodyPr vert="horz" lIns="91435" tIns="45720" rIns="91435" bIns="45720" rtlCol="0">
            <a:normAutofit/>
          </a:bodyPr>
          <a:lstStyle/>
          <a:p>
            <a:pPr marL="342886" indent="-342886" eaLnBrk="1" fontAlgn="auto" hangingPunct="1">
              <a:spcBef>
                <a:spcPct val="20000"/>
              </a:spcBef>
              <a:spcAft>
                <a:spcPts val="0"/>
              </a:spcAft>
              <a:buFont typeface="Arial" pitchFamily="34" charset="0"/>
              <a:buChar char="•"/>
              <a:defRPr/>
            </a:pPr>
            <a:r>
              <a:rPr lang="en-US" sz="2000">
                <a:solidFill>
                  <a:prstClr val="black"/>
                </a:solidFill>
                <a:ea typeface="ＭＳ Ｐゴシック"/>
              </a:rPr>
              <a:t>Leaves long, </a:t>
            </a:r>
            <a:r>
              <a:rPr lang="en-US" sz="2000" b="1" u="sng">
                <a:solidFill>
                  <a:prstClr val="black"/>
                </a:solidFill>
                <a:ea typeface="ＭＳ Ｐゴシック"/>
              </a:rPr>
              <a:t>larger (2”-5”), thick, toothed, with very deeply creased veins</a:t>
            </a:r>
          </a:p>
          <a:p>
            <a:pPr marL="342886" indent="-342886" eaLnBrk="1" fontAlgn="auto" hangingPunct="1">
              <a:spcBef>
                <a:spcPct val="20000"/>
              </a:spcBef>
              <a:spcAft>
                <a:spcPts val="0"/>
              </a:spcAft>
              <a:buFont typeface="Arial" pitchFamily="34" charset="0"/>
              <a:buChar char="•"/>
              <a:defRPr/>
            </a:pPr>
            <a:r>
              <a:rPr lang="en-US" sz="2000">
                <a:solidFill>
                  <a:prstClr val="black"/>
                </a:solidFill>
              </a:rPr>
              <a:t>Flowers, and fruit, in a </a:t>
            </a:r>
            <a:r>
              <a:rPr lang="en-US" sz="2000" b="1" u="sng">
                <a:solidFill>
                  <a:prstClr val="black"/>
                </a:solidFill>
              </a:rPr>
              <a:t>flat topped cluster</a:t>
            </a:r>
          </a:p>
          <a:p>
            <a:pPr marL="342886" indent="-342886" eaLnBrk="1" fontAlgn="auto" hangingPunct="1">
              <a:spcBef>
                <a:spcPct val="20000"/>
              </a:spcBef>
              <a:spcAft>
                <a:spcPts val="0"/>
              </a:spcAft>
              <a:buFont typeface="Arial" pitchFamily="34" charset="0"/>
              <a:buChar char="•"/>
              <a:defRPr/>
            </a:pPr>
            <a:r>
              <a:rPr lang="en-US" sz="2000">
                <a:solidFill>
                  <a:prstClr val="black"/>
                </a:solidFill>
                <a:ea typeface="ＭＳ Ｐゴシック"/>
              </a:rPr>
              <a:t>Crushed leaf </a:t>
            </a:r>
            <a:r>
              <a:rPr lang="en-US" sz="2000" b="1" u="sng">
                <a:solidFill>
                  <a:prstClr val="black"/>
                </a:solidFill>
                <a:ea typeface="ＭＳ Ｐゴシック"/>
              </a:rPr>
              <a:t>smells like burnt rubber</a:t>
            </a:r>
            <a:endParaRPr lang="en-US" sz="2000" b="1">
              <a:solidFill>
                <a:prstClr val="black"/>
              </a:solidFill>
              <a:ea typeface="ＭＳ Ｐゴシック"/>
            </a:endParaRPr>
          </a:p>
        </p:txBody>
      </p:sp>
      <p:pic>
        <p:nvPicPr>
          <p:cNvPr id="10242" name="Picture 2"/>
          <p:cNvPicPr>
            <a:picLocks noChangeAspect="1" noChangeArrowheads="1"/>
          </p:cNvPicPr>
          <p:nvPr/>
        </p:nvPicPr>
        <p:blipFill>
          <a:blip r:embed="rId2" cstate="print"/>
          <a:srcRect/>
          <a:stretch>
            <a:fillRect/>
          </a:stretch>
        </p:blipFill>
        <p:spPr bwMode="auto">
          <a:xfrm>
            <a:off x="6477003" y="2743200"/>
            <a:ext cx="2028825" cy="28575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3733800"/>
            <a:ext cx="3962400" cy="2632232"/>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5802908F-E775-414F-AA66-1B1BCD0A15EC}"/>
              </a:ext>
            </a:extLst>
          </p:cNvPr>
          <p:cNvSpPr txBox="1"/>
          <p:nvPr/>
        </p:nvSpPr>
        <p:spPr>
          <a:xfrm>
            <a:off x="-23587" y="1512243"/>
            <a:ext cx="1262024" cy="461665"/>
          </a:xfrm>
          <a:prstGeom prst="rect">
            <a:avLst/>
          </a:prstGeom>
          <a:solidFill>
            <a:schemeClr val="accent3">
              <a:lumMod val="40000"/>
              <a:lumOff val="60000"/>
            </a:schemeClr>
          </a:solidFill>
        </p:spPr>
        <p:txBody>
          <a:bodyPr wrap="none" lIns="91435" tIns="45720" rIns="91435" bIns="45720">
            <a:spAutoFit/>
          </a:bodyPr>
          <a:lstStyle/>
          <a:p>
            <a:pPr eaLnBrk="1" hangingPunct="1">
              <a:defRPr/>
            </a:pPr>
            <a:r>
              <a:rPr lang="en-US">
                <a:solidFill>
                  <a:prstClr val="black"/>
                </a:solidFill>
              </a:rPr>
              <a:t>SHRUB</a:t>
            </a:r>
          </a:p>
        </p:txBody>
      </p:sp>
      <p:sp>
        <p:nvSpPr>
          <p:cNvPr id="8" name="TextBox 11">
            <a:extLst>
              <a:ext uri="{FF2B5EF4-FFF2-40B4-BE49-F238E27FC236}">
                <a16:creationId xmlns:a16="http://schemas.microsoft.com/office/drawing/2014/main" id="{25F55ACD-1EA5-4292-94F3-5E124424B24D}"/>
              </a:ext>
            </a:extLst>
          </p:cNvPr>
          <p:cNvSpPr txBox="1">
            <a:spLocks noChangeArrowheads="1"/>
          </p:cNvSpPr>
          <p:nvPr/>
        </p:nvSpPr>
        <p:spPr bwMode="auto">
          <a:xfrm>
            <a:off x="8039911" y="1480238"/>
            <a:ext cx="1066800" cy="461665"/>
          </a:xfrm>
          <a:prstGeom prst="rect">
            <a:avLst/>
          </a:prstGeom>
          <a:solidFill>
            <a:srgbClr val="FFFF00"/>
          </a:solidFill>
          <a:ln w="9525">
            <a:solidFill>
              <a:schemeClr val="tx1"/>
            </a:solidFill>
            <a:miter lim="800000"/>
            <a:headEnd/>
            <a:tailEnd/>
          </a:ln>
        </p:spPr>
        <p:txBody>
          <a:bodyPr wrap="square" lIns="91435" tIns="45720" rIns="91435" bIns="45720">
            <a:spAutoFit/>
          </a:bodyPr>
          <a:lstStyle/>
          <a:p>
            <a:pPr eaLnBrk="1" hangingPunct="1"/>
            <a:r>
              <a:rPr lang="en-US">
                <a:solidFill>
                  <a:prstClr val="black"/>
                </a:solidFill>
              </a:rPr>
              <a:t>OPP</a:t>
            </a:r>
          </a:p>
        </p:txBody>
      </p:sp>
    </p:spTree>
    <p:extLst>
      <p:ext uri="{BB962C8B-B14F-4D97-AF65-F5344CB8AC3E}">
        <p14:creationId xmlns:p14="http://schemas.microsoft.com/office/powerpoint/2010/main" val="3202703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B20AE-0AE2-8C5B-1BB7-9E7608773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911BC-67CC-278F-115C-F33BFAF20BBA}"/>
              </a:ext>
            </a:extLst>
          </p:cNvPr>
          <p:cNvSpPr>
            <a:spLocks noGrp="1"/>
          </p:cNvSpPr>
          <p:nvPr>
            <p:ph type="title"/>
          </p:nvPr>
        </p:nvSpPr>
        <p:spPr>
          <a:xfrm>
            <a:off x="228600" y="866249"/>
            <a:ext cx="9149862" cy="533400"/>
          </a:xfrm>
        </p:spPr>
        <p:txBody>
          <a:bodyPr/>
          <a:lstStyle/>
          <a:p>
            <a:r>
              <a:rPr lang="en-US"/>
              <a:t>We need your help to find this plant!</a:t>
            </a:r>
          </a:p>
        </p:txBody>
      </p:sp>
      <p:sp>
        <p:nvSpPr>
          <p:cNvPr id="4" name="Content Placeholder 3">
            <a:extLst>
              <a:ext uri="{FF2B5EF4-FFF2-40B4-BE49-F238E27FC236}">
                <a16:creationId xmlns:a16="http://schemas.microsoft.com/office/drawing/2014/main" id="{B3A3AD37-13F9-0263-41F1-7097083E3CFC}"/>
              </a:ext>
            </a:extLst>
          </p:cNvPr>
          <p:cNvSpPr>
            <a:spLocks noGrp="1"/>
          </p:cNvSpPr>
          <p:nvPr>
            <p:ph sz="half" idx="2"/>
          </p:nvPr>
        </p:nvSpPr>
        <p:spPr>
          <a:xfrm>
            <a:off x="1905000" y="1474429"/>
            <a:ext cx="7010399" cy="551259"/>
          </a:xfrm>
        </p:spPr>
        <p:txBody>
          <a:bodyPr/>
          <a:lstStyle/>
          <a:p>
            <a:pPr marL="0" indent="0">
              <a:buNone/>
            </a:pPr>
            <a:r>
              <a:rPr lang="en-US" sz="2400" err="1"/>
              <a:t>Siebolds</a:t>
            </a:r>
            <a:r>
              <a:rPr lang="en-US" sz="2400"/>
              <a:t> viburnum </a:t>
            </a:r>
            <a:r>
              <a:rPr lang="en-US" sz="2400" b="0" i="1">
                <a:solidFill>
                  <a:srgbClr val="042100"/>
                </a:solidFill>
                <a:effectLst/>
                <a:latin typeface="Google Sans"/>
              </a:rPr>
              <a:t>Viburnum </a:t>
            </a:r>
            <a:r>
              <a:rPr lang="en-US" sz="2400" b="0" i="1" err="1">
                <a:solidFill>
                  <a:srgbClr val="042100"/>
                </a:solidFill>
                <a:effectLst/>
                <a:latin typeface="Google Sans"/>
              </a:rPr>
              <a:t>sieboldii</a:t>
            </a:r>
            <a:endParaRPr lang="en-US" sz="2400" b="0" i="1">
              <a:solidFill>
                <a:srgbClr val="042100"/>
              </a:solidFill>
              <a:effectLst/>
              <a:latin typeface="Google Sans"/>
            </a:endParaRPr>
          </a:p>
          <a:p>
            <a:pPr marL="0" indent="0">
              <a:buNone/>
            </a:pPr>
            <a:endParaRPr lang="en-US" sz="1800" b="0" i="0">
              <a:solidFill>
                <a:srgbClr val="2B2C36"/>
              </a:solidFill>
              <a:effectLst/>
              <a:latin typeface="Raleway" panose="020F0502020204030204" pitchFamily="34" charset="0"/>
            </a:endParaRPr>
          </a:p>
          <a:p>
            <a:pPr marL="0" indent="0">
              <a:buNone/>
            </a:pPr>
            <a:endParaRPr lang="en-US" sz="1800">
              <a:solidFill>
                <a:srgbClr val="2B2C36"/>
              </a:solidFill>
              <a:latin typeface="Raleway" panose="020F0502020204030204" pitchFamily="34" charset="0"/>
            </a:endParaRPr>
          </a:p>
        </p:txBody>
      </p:sp>
      <p:pic>
        <p:nvPicPr>
          <p:cNvPr id="5" name="Picture 4" descr="A map of a city&#10;&#10;AI-generated content may be incorrect.">
            <a:extLst>
              <a:ext uri="{FF2B5EF4-FFF2-40B4-BE49-F238E27FC236}">
                <a16:creationId xmlns:a16="http://schemas.microsoft.com/office/drawing/2014/main" id="{705A892D-2169-90CC-469D-C9361651F2B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89096" y="2025688"/>
            <a:ext cx="3511063" cy="4419600"/>
          </a:xfrm>
          <a:prstGeom prst="rect">
            <a:avLst/>
          </a:prstGeom>
        </p:spPr>
      </p:pic>
      <p:pic>
        <p:nvPicPr>
          <p:cNvPr id="9" name="Picture 8" descr="A map of a city&#10;&#10;AI-generated content may be incorrect.">
            <a:extLst>
              <a:ext uri="{FF2B5EF4-FFF2-40B4-BE49-F238E27FC236}">
                <a16:creationId xmlns:a16="http://schemas.microsoft.com/office/drawing/2014/main" id="{B991B57E-D1E3-8B2A-6475-EAC88A21BF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025688"/>
            <a:ext cx="5008879" cy="3147088"/>
          </a:xfrm>
          <a:prstGeom prst="rect">
            <a:avLst/>
          </a:prstGeom>
        </p:spPr>
      </p:pic>
      <p:sp>
        <p:nvSpPr>
          <p:cNvPr id="11" name="TextBox 10">
            <a:extLst>
              <a:ext uri="{FF2B5EF4-FFF2-40B4-BE49-F238E27FC236}">
                <a16:creationId xmlns:a16="http://schemas.microsoft.com/office/drawing/2014/main" id="{818ED444-8975-7671-E085-77391DB209E2}"/>
              </a:ext>
            </a:extLst>
          </p:cNvPr>
          <p:cNvSpPr txBox="1"/>
          <p:nvPr/>
        </p:nvSpPr>
        <p:spPr>
          <a:xfrm>
            <a:off x="228600" y="5562600"/>
            <a:ext cx="4800600" cy="830997"/>
          </a:xfrm>
          <a:prstGeom prst="rect">
            <a:avLst/>
          </a:prstGeom>
          <a:noFill/>
        </p:spPr>
        <p:txBody>
          <a:bodyPr wrap="square" rtlCol="0">
            <a:spAutoFit/>
          </a:bodyPr>
          <a:lstStyle/>
          <a:p>
            <a:r>
              <a:rPr lang="en-US"/>
              <a:t>Emerging invasive species-</a:t>
            </a:r>
          </a:p>
          <a:p>
            <a:r>
              <a:rPr lang="en-US"/>
              <a:t>We need more data!</a:t>
            </a:r>
          </a:p>
        </p:txBody>
      </p:sp>
    </p:spTree>
    <p:extLst>
      <p:ext uri="{BB962C8B-B14F-4D97-AF65-F5344CB8AC3E}">
        <p14:creationId xmlns:p14="http://schemas.microsoft.com/office/powerpoint/2010/main" val="2442015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4620" y="3361508"/>
            <a:ext cx="6490619" cy="3273022"/>
          </a:xfrm>
          <a:custGeom>
            <a:avLst/>
            <a:gdLst/>
            <a:ahLst/>
            <a:cxnLst/>
            <a:rect l="l" t="t" r="r" b="b"/>
            <a:pathLst>
              <a:path w="12730671" h="4774002">
                <a:moveTo>
                  <a:pt x="0" y="0"/>
                </a:moveTo>
                <a:lnTo>
                  <a:pt x="12730671" y="0"/>
                </a:lnTo>
                <a:lnTo>
                  <a:pt x="12730671" y="4774002"/>
                </a:lnTo>
                <a:lnTo>
                  <a:pt x="0" y="4774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rot="604769">
            <a:off x="-301579" y="5341597"/>
            <a:ext cx="1518301" cy="1169092"/>
          </a:xfrm>
          <a:custGeom>
            <a:avLst/>
            <a:gdLst/>
            <a:ahLst/>
            <a:cxnLst/>
            <a:rect l="l" t="t" r="r" b="b"/>
            <a:pathLst>
              <a:path w="3036602" h="2338184">
                <a:moveTo>
                  <a:pt x="0" y="0"/>
                </a:moveTo>
                <a:lnTo>
                  <a:pt x="3036602" y="0"/>
                </a:lnTo>
                <a:lnTo>
                  <a:pt x="3036602" y="2338184"/>
                </a:lnTo>
                <a:lnTo>
                  <a:pt x="0" y="2338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rot="2865412">
            <a:off x="7774272" y="3444966"/>
            <a:ext cx="2212032" cy="2108343"/>
          </a:xfrm>
          <a:custGeom>
            <a:avLst/>
            <a:gdLst/>
            <a:ahLst/>
            <a:cxnLst/>
            <a:rect l="l" t="t" r="r" b="b"/>
            <a:pathLst>
              <a:path w="4424063" h="4216685">
                <a:moveTo>
                  <a:pt x="0" y="0"/>
                </a:moveTo>
                <a:lnTo>
                  <a:pt x="4424063" y="0"/>
                </a:lnTo>
                <a:lnTo>
                  <a:pt x="4424063" y="4216685"/>
                </a:lnTo>
                <a:lnTo>
                  <a:pt x="0" y="42166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 name="Freeform 5"/>
          <p:cNvSpPr/>
          <p:nvPr/>
        </p:nvSpPr>
        <p:spPr>
          <a:xfrm rot="-1576124">
            <a:off x="2107552" y="-780922"/>
            <a:ext cx="2683625" cy="2557830"/>
          </a:xfrm>
          <a:custGeom>
            <a:avLst/>
            <a:gdLst/>
            <a:ahLst/>
            <a:cxnLst/>
            <a:rect l="l" t="t" r="r" b="b"/>
            <a:pathLst>
              <a:path w="5367250" h="5115660">
                <a:moveTo>
                  <a:pt x="0" y="0"/>
                </a:moveTo>
                <a:lnTo>
                  <a:pt x="5367250" y="0"/>
                </a:lnTo>
                <a:lnTo>
                  <a:pt x="5367250" y="5115660"/>
                </a:lnTo>
                <a:lnTo>
                  <a:pt x="0" y="51156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6" name="Freeform 6"/>
          <p:cNvSpPr/>
          <p:nvPr/>
        </p:nvSpPr>
        <p:spPr>
          <a:xfrm rot="6666122">
            <a:off x="3498968" y="5548474"/>
            <a:ext cx="1965091" cy="1987449"/>
          </a:xfrm>
          <a:custGeom>
            <a:avLst/>
            <a:gdLst/>
            <a:ahLst/>
            <a:cxnLst/>
            <a:rect l="l" t="t" r="r" b="b"/>
            <a:pathLst>
              <a:path w="3930181" h="3974898">
                <a:moveTo>
                  <a:pt x="0" y="0"/>
                </a:moveTo>
                <a:lnTo>
                  <a:pt x="3930180" y="0"/>
                </a:lnTo>
                <a:lnTo>
                  <a:pt x="3930180" y="3974898"/>
                </a:lnTo>
                <a:lnTo>
                  <a:pt x="0" y="39748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7" name="Freeform 7"/>
          <p:cNvSpPr/>
          <p:nvPr/>
        </p:nvSpPr>
        <p:spPr>
          <a:xfrm rot="8762138">
            <a:off x="8213738" y="508865"/>
            <a:ext cx="1101214" cy="2127950"/>
          </a:xfrm>
          <a:custGeom>
            <a:avLst/>
            <a:gdLst/>
            <a:ahLst/>
            <a:cxnLst/>
            <a:rect l="l" t="t" r="r" b="b"/>
            <a:pathLst>
              <a:path w="2202428" h="4255899">
                <a:moveTo>
                  <a:pt x="0" y="0"/>
                </a:moveTo>
                <a:lnTo>
                  <a:pt x="2202428" y="0"/>
                </a:lnTo>
                <a:lnTo>
                  <a:pt x="2202428" y="4255900"/>
                </a:lnTo>
                <a:lnTo>
                  <a:pt x="0" y="42559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8" name="Freeform 8"/>
          <p:cNvSpPr/>
          <p:nvPr/>
        </p:nvSpPr>
        <p:spPr>
          <a:xfrm rot="-1976747">
            <a:off x="8356862" y="4511019"/>
            <a:ext cx="1074201" cy="1935498"/>
          </a:xfrm>
          <a:custGeom>
            <a:avLst/>
            <a:gdLst/>
            <a:ahLst/>
            <a:cxnLst/>
            <a:rect l="l" t="t" r="r" b="b"/>
            <a:pathLst>
              <a:path w="2148402" h="3870995">
                <a:moveTo>
                  <a:pt x="0" y="0"/>
                </a:moveTo>
                <a:lnTo>
                  <a:pt x="2148402" y="0"/>
                </a:lnTo>
                <a:lnTo>
                  <a:pt x="2148402" y="3870995"/>
                </a:lnTo>
                <a:lnTo>
                  <a:pt x="0" y="38709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9" name="Freeform 9"/>
          <p:cNvSpPr/>
          <p:nvPr/>
        </p:nvSpPr>
        <p:spPr>
          <a:xfrm rot="-2267211">
            <a:off x="8458006" y="4127715"/>
            <a:ext cx="1074201" cy="1935498"/>
          </a:xfrm>
          <a:custGeom>
            <a:avLst/>
            <a:gdLst/>
            <a:ahLst/>
            <a:cxnLst/>
            <a:rect l="l" t="t" r="r" b="b"/>
            <a:pathLst>
              <a:path w="2148402" h="3870995">
                <a:moveTo>
                  <a:pt x="0" y="0"/>
                </a:moveTo>
                <a:lnTo>
                  <a:pt x="2148402" y="0"/>
                </a:lnTo>
                <a:lnTo>
                  <a:pt x="2148402" y="3870995"/>
                </a:lnTo>
                <a:lnTo>
                  <a:pt x="0" y="38709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10" name="Freeform 10"/>
          <p:cNvSpPr/>
          <p:nvPr/>
        </p:nvSpPr>
        <p:spPr>
          <a:xfrm rot="-639519">
            <a:off x="6416954" y="-930793"/>
            <a:ext cx="2133500" cy="2157775"/>
          </a:xfrm>
          <a:custGeom>
            <a:avLst/>
            <a:gdLst/>
            <a:ahLst/>
            <a:cxnLst/>
            <a:rect l="l" t="t" r="r" b="b"/>
            <a:pathLst>
              <a:path w="4267000" h="4315549">
                <a:moveTo>
                  <a:pt x="0" y="0"/>
                </a:moveTo>
                <a:lnTo>
                  <a:pt x="4266999" y="0"/>
                </a:lnTo>
                <a:lnTo>
                  <a:pt x="4266999" y="4315549"/>
                </a:lnTo>
                <a:lnTo>
                  <a:pt x="0" y="431554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11" name="Freeform 11"/>
          <p:cNvSpPr/>
          <p:nvPr/>
        </p:nvSpPr>
        <p:spPr>
          <a:xfrm rot="-1109543">
            <a:off x="4472568" y="-577510"/>
            <a:ext cx="2501398" cy="2057400"/>
          </a:xfrm>
          <a:custGeom>
            <a:avLst/>
            <a:gdLst/>
            <a:ahLst/>
            <a:cxnLst/>
            <a:rect l="l" t="t" r="r" b="b"/>
            <a:pathLst>
              <a:path w="5002796" h="4114800">
                <a:moveTo>
                  <a:pt x="0" y="0"/>
                </a:moveTo>
                <a:lnTo>
                  <a:pt x="5002797" y="0"/>
                </a:lnTo>
                <a:lnTo>
                  <a:pt x="5002797"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sz="1200"/>
          </a:p>
        </p:txBody>
      </p:sp>
      <p:sp>
        <p:nvSpPr>
          <p:cNvPr id="12" name="Freeform 12"/>
          <p:cNvSpPr/>
          <p:nvPr/>
        </p:nvSpPr>
        <p:spPr>
          <a:xfrm rot="3211579">
            <a:off x="5817866" y="4910138"/>
            <a:ext cx="1849088" cy="2057400"/>
          </a:xfrm>
          <a:custGeom>
            <a:avLst/>
            <a:gdLst/>
            <a:ahLst/>
            <a:cxnLst/>
            <a:rect l="l" t="t" r="r" b="b"/>
            <a:pathLst>
              <a:path w="3698176" h="4114800">
                <a:moveTo>
                  <a:pt x="0" y="0"/>
                </a:moveTo>
                <a:lnTo>
                  <a:pt x="3698177" y="0"/>
                </a:lnTo>
                <a:lnTo>
                  <a:pt x="3698177"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sz="1200"/>
          </a:p>
        </p:txBody>
      </p:sp>
      <p:sp>
        <p:nvSpPr>
          <p:cNvPr id="13" name="Freeform 13"/>
          <p:cNvSpPr/>
          <p:nvPr/>
        </p:nvSpPr>
        <p:spPr>
          <a:xfrm rot="-2267211">
            <a:off x="4856039" y="4538372"/>
            <a:ext cx="1479837" cy="2666373"/>
          </a:xfrm>
          <a:custGeom>
            <a:avLst/>
            <a:gdLst/>
            <a:ahLst/>
            <a:cxnLst/>
            <a:rect l="l" t="t" r="r" b="b"/>
            <a:pathLst>
              <a:path w="2959673" h="5332745">
                <a:moveTo>
                  <a:pt x="0" y="0"/>
                </a:moveTo>
                <a:lnTo>
                  <a:pt x="2959674" y="0"/>
                </a:lnTo>
                <a:lnTo>
                  <a:pt x="2959674" y="5332745"/>
                </a:lnTo>
                <a:lnTo>
                  <a:pt x="0" y="533274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sz="1200"/>
          </a:p>
        </p:txBody>
      </p:sp>
      <p:sp>
        <p:nvSpPr>
          <p:cNvPr id="14" name="Freeform 14"/>
          <p:cNvSpPr/>
          <p:nvPr/>
        </p:nvSpPr>
        <p:spPr>
          <a:xfrm rot="7826507">
            <a:off x="3304281" y="-147324"/>
            <a:ext cx="1479837" cy="2666373"/>
          </a:xfrm>
          <a:custGeom>
            <a:avLst/>
            <a:gdLst/>
            <a:ahLst/>
            <a:cxnLst/>
            <a:rect l="l" t="t" r="r" b="b"/>
            <a:pathLst>
              <a:path w="2959673" h="5332745">
                <a:moveTo>
                  <a:pt x="0" y="0"/>
                </a:moveTo>
                <a:lnTo>
                  <a:pt x="2959674" y="0"/>
                </a:lnTo>
                <a:lnTo>
                  <a:pt x="2959674" y="5332746"/>
                </a:lnTo>
                <a:lnTo>
                  <a:pt x="0" y="5332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sz="1200"/>
          </a:p>
        </p:txBody>
      </p:sp>
      <p:sp>
        <p:nvSpPr>
          <p:cNvPr id="15" name="Freeform 15"/>
          <p:cNvSpPr/>
          <p:nvPr/>
        </p:nvSpPr>
        <p:spPr>
          <a:xfrm>
            <a:off x="263712" y="1551681"/>
            <a:ext cx="3185652" cy="2057400"/>
          </a:xfrm>
          <a:custGeom>
            <a:avLst/>
            <a:gdLst/>
            <a:ahLst/>
            <a:cxnLst/>
            <a:rect l="l" t="t" r="r" b="b"/>
            <a:pathLst>
              <a:path w="6371303" h="4114800">
                <a:moveTo>
                  <a:pt x="0" y="0"/>
                </a:moveTo>
                <a:lnTo>
                  <a:pt x="6371303" y="0"/>
                </a:lnTo>
                <a:lnTo>
                  <a:pt x="6371303"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sz="1200"/>
          </a:p>
        </p:txBody>
      </p:sp>
      <p:sp>
        <p:nvSpPr>
          <p:cNvPr id="16" name="TextBox 16"/>
          <p:cNvSpPr txBox="1"/>
          <p:nvPr/>
        </p:nvSpPr>
        <p:spPr>
          <a:xfrm>
            <a:off x="3200681" y="2571182"/>
            <a:ext cx="5540072" cy="666849"/>
          </a:xfrm>
          <a:prstGeom prst="rect">
            <a:avLst/>
          </a:prstGeom>
        </p:spPr>
        <p:txBody>
          <a:bodyPr lIns="0" tIns="0" rIns="0" bIns="0" rtlCol="0" anchor="t">
            <a:spAutoFit/>
          </a:bodyPr>
          <a:lstStyle/>
          <a:p>
            <a:pPr algn="ctr">
              <a:lnSpc>
                <a:spcPts val="5192"/>
              </a:lnSpc>
            </a:pPr>
            <a:r>
              <a:rPr lang="en-US" sz="4400" spc="233">
                <a:solidFill>
                  <a:srgbClr val="353330"/>
                </a:solidFill>
                <a:latin typeface="TAN Headline"/>
              </a:rPr>
              <a:t>How does it work?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49" y="-247291"/>
            <a:ext cx="9220200" cy="1143000"/>
          </a:xfrm>
        </p:spPr>
        <p:txBody>
          <a:bodyPr/>
          <a:lstStyle/>
          <a:p>
            <a:r>
              <a:rPr lang="en-US" sz="2800"/>
              <a:t>Major Facets of our Ecology Programming </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8800" y="1295400"/>
            <a:ext cx="3236946" cy="1905000"/>
          </a:xfrm>
          <a:prstGeom prst="rect">
            <a:avLst/>
          </a:prstGeom>
        </p:spPr>
      </p:pic>
      <p:pic>
        <p:nvPicPr>
          <p:cNvPr id="14" name="Picture 13"/>
          <p:cNvPicPr>
            <a:picLocks noChangeAspect="1"/>
          </p:cNvPicPr>
          <p:nvPr/>
        </p:nvPicPr>
        <p:blipFill>
          <a:blip r:embed="rId4"/>
          <a:stretch>
            <a:fillRect/>
          </a:stretch>
        </p:blipFill>
        <p:spPr>
          <a:xfrm>
            <a:off x="2860766" y="1301931"/>
            <a:ext cx="2590800" cy="1950024"/>
          </a:xfrm>
          <a:prstGeom prst="rect">
            <a:avLst/>
          </a:prstGeom>
        </p:spPr>
      </p:pic>
      <p:sp>
        <p:nvSpPr>
          <p:cNvPr id="15" name="TextBox 14"/>
          <p:cNvSpPr txBox="1"/>
          <p:nvPr/>
        </p:nvSpPr>
        <p:spPr>
          <a:xfrm>
            <a:off x="5685548" y="3219994"/>
            <a:ext cx="3458452" cy="923330"/>
          </a:xfrm>
          <a:prstGeom prst="rect">
            <a:avLst/>
          </a:prstGeom>
          <a:noFill/>
        </p:spPr>
        <p:txBody>
          <a:bodyPr wrap="square" rtlCol="0">
            <a:spAutoFit/>
          </a:bodyPr>
          <a:lstStyle/>
          <a:p>
            <a:pPr defTabSz="457200" eaLnBrk="1" fontAlgn="auto" hangingPunct="1">
              <a:spcBef>
                <a:spcPts val="0"/>
              </a:spcBef>
              <a:spcAft>
                <a:spcPts val="0"/>
              </a:spcAft>
              <a:buFont typeface="Arial"/>
              <a:buNone/>
            </a:pPr>
            <a:r>
              <a:rPr lang="en-US" sz="1800">
                <a:solidFill>
                  <a:prstClr val="black"/>
                </a:solidFill>
                <a:latin typeface="Arial"/>
                <a:ea typeface="ＭＳ Ｐゴシック"/>
                <a:cs typeface="Arial"/>
                <a:sym typeface="Arial"/>
              </a:rPr>
              <a:t>Invasive Species Management Crew (</a:t>
            </a:r>
            <a:r>
              <a:rPr lang="en-US" sz="1800" err="1">
                <a:solidFill>
                  <a:prstClr val="black"/>
                </a:solidFill>
                <a:latin typeface="Arial"/>
                <a:ea typeface="ＭＳ Ｐゴシック"/>
                <a:cs typeface="Arial"/>
                <a:sym typeface="Arial"/>
              </a:rPr>
              <a:t>Americorps</a:t>
            </a:r>
            <a:r>
              <a:rPr lang="en-US" sz="1800">
                <a:solidFill>
                  <a:prstClr val="black"/>
                </a:solidFill>
                <a:latin typeface="Arial"/>
                <a:ea typeface="ＭＳ Ｐゴシック"/>
                <a:cs typeface="Arial"/>
                <a:sym typeface="Arial"/>
              </a:rPr>
              <a:t>)</a:t>
            </a:r>
          </a:p>
          <a:p>
            <a:pPr defTabSz="457200" eaLnBrk="1" fontAlgn="auto" hangingPunct="1">
              <a:spcBef>
                <a:spcPts val="0"/>
              </a:spcBef>
              <a:spcAft>
                <a:spcPts val="0"/>
              </a:spcAft>
            </a:pPr>
            <a:endParaRPr lang="en-US" sz="1800">
              <a:solidFill>
                <a:prstClr val="black"/>
              </a:solidFill>
              <a:latin typeface="Arial"/>
              <a:ea typeface="ＭＳ Ｐゴシック"/>
              <a:cs typeface="Arial"/>
              <a:sym typeface="Arial"/>
            </a:endParaRPr>
          </a:p>
        </p:txBody>
      </p:sp>
      <p:sp>
        <p:nvSpPr>
          <p:cNvPr id="17" name="TextBox 16"/>
          <p:cNvSpPr txBox="1"/>
          <p:nvPr/>
        </p:nvSpPr>
        <p:spPr>
          <a:xfrm>
            <a:off x="2989217" y="6069875"/>
            <a:ext cx="3219995" cy="369332"/>
          </a:xfrm>
          <a:prstGeom prst="rect">
            <a:avLst/>
          </a:prstGeom>
          <a:noFill/>
        </p:spPr>
        <p:txBody>
          <a:bodyPr wrap="square" rtlCol="0">
            <a:spAutoFit/>
          </a:bodyPr>
          <a:lstStyle/>
          <a:p>
            <a:pPr defTabSz="457200" eaLnBrk="1" fontAlgn="auto" hangingPunct="1">
              <a:spcBef>
                <a:spcPts val="0"/>
              </a:spcBef>
              <a:spcAft>
                <a:spcPts val="0"/>
              </a:spcAft>
            </a:pPr>
            <a:r>
              <a:rPr lang="en-US" sz="1800">
                <a:solidFill>
                  <a:prstClr val="black"/>
                </a:solidFill>
                <a:latin typeface="Arial"/>
                <a:ea typeface="ＭＳ Ｐゴシック"/>
                <a:cs typeface="Arial"/>
                <a:sym typeface="Arial"/>
              </a:rPr>
              <a:t>Forest Health Monitoring</a:t>
            </a:r>
          </a:p>
        </p:txBody>
      </p:sp>
      <p:sp>
        <p:nvSpPr>
          <p:cNvPr id="18" name="TextBox 17"/>
          <p:cNvSpPr txBox="1"/>
          <p:nvPr/>
        </p:nvSpPr>
        <p:spPr>
          <a:xfrm>
            <a:off x="248194" y="3350623"/>
            <a:ext cx="2292532" cy="369332"/>
          </a:xfrm>
          <a:prstGeom prst="rect">
            <a:avLst/>
          </a:prstGeom>
          <a:noFill/>
        </p:spPr>
        <p:txBody>
          <a:bodyPr wrap="square" rtlCol="0">
            <a:spAutoFit/>
          </a:bodyPr>
          <a:lstStyle/>
          <a:p>
            <a:pPr defTabSz="457200" eaLnBrk="1" fontAlgn="auto" hangingPunct="1">
              <a:spcBef>
                <a:spcPts val="0"/>
              </a:spcBef>
              <a:spcAft>
                <a:spcPts val="0"/>
              </a:spcAft>
            </a:pPr>
            <a:r>
              <a:rPr lang="en-US" sz="1800">
                <a:solidFill>
                  <a:prstClr val="black"/>
                </a:solidFill>
                <a:latin typeface="Arial"/>
                <a:ea typeface="ＭＳ Ｐゴシック"/>
                <a:cs typeface="Arial"/>
                <a:sym typeface="Arial"/>
              </a:rPr>
              <a:t>Conservation Dogs</a:t>
            </a:r>
          </a:p>
        </p:txBody>
      </p:sp>
      <p:sp>
        <p:nvSpPr>
          <p:cNvPr id="19" name="TextBox 18"/>
          <p:cNvSpPr txBox="1"/>
          <p:nvPr/>
        </p:nvSpPr>
        <p:spPr>
          <a:xfrm>
            <a:off x="2743200" y="3352807"/>
            <a:ext cx="3429000" cy="369332"/>
          </a:xfrm>
          <a:prstGeom prst="rect">
            <a:avLst/>
          </a:prstGeom>
          <a:noFill/>
        </p:spPr>
        <p:txBody>
          <a:bodyPr wrap="square" rtlCol="0">
            <a:spAutoFit/>
          </a:bodyPr>
          <a:lstStyle/>
          <a:p>
            <a:pPr defTabSz="457200" eaLnBrk="1" fontAlgn="auto" hangingPunct="1">
              <a:spcBef>
                <a:spcPts val="0"/>
              </a:spcBef>
              <a:spcAft>
                <a:spcPts val="0"/>
              </a:spcAft>
            </a:pPr>
            <a:r>
              <a:rPr lang="en-US" sz="1800">
                <a:solidFill>
                  <a:prstClr val="black"/>
                </a:solidFill>
                <a:latin typeface="Arial"/>
                <a:ea typeface="ＭＳ Ｐゴシック"/>
                <a:cs typeface="Arial"/>
                <a:sym typeface="Arial"/>
              </a:rPr>
              <a:t>Trail Ecology Surveyors</a:t>
            </a:r>
          </a:p>
        </p:txBody>
      </p:sp>
      <p:sp>
        <p:nvSpPr>
          <p:cNvPr id="20" name="TextBox 19"/>
          <p:cNvSpPr txBox="1"/>
          <p:nvPr/>
        </p:nvSpPr>
        <p:spPr>
          <a:xfrm>
            <a:off x="152400" y="6031468"/>
            <a:ext cx="3429000" cy="369332"/>
          </a:xfrm>
          <a:prstGeom prst="rect">
            <a:avLst/>
          </a:prstGeom>
          <a:noFill/>
        </p:spPr>
        <p:txBody>
          <a:bodyPr wrap="square" rtlCol="0">
            <a:spAutoFit/>
          </a:bodyPr>
          <a:lstStyle/>
          <a:p>
            <a:pPr defTabSz="457200" eaLnBrk="1" fontAlgn="auto" hangingPunct="1">
              <a:spcBef>
                <a:spcPts val="0"/>
              </a:spcBef>
              <a:spcAft>
                <a:spcPts val="0"/>
              </a:spcAft>
            </a:pPr>
            <a:r>
              <a:rPr lang="en-US" sz="1800">
                <a:solidFill>
                  <a:prstClr val="black"/>
                </a:solidFill>
                <a:latin typeface="Arial"/>
                <a:ea typeface="ＭＳ Ｐゴシック"/>
                <a:cs typeface="Arial"/>
                <a:sym typeface="Arial"/>
              </a:rPr>
              <a:t>Restoration Volunteers</a:t>
            </a:r>
          </a:p>
        </p:txBody>
      </p:sp>
      <p:sp>
        <p:nvSpPr>
          <p:cNvPr id="22" name="TextBox 21"/>
          <p:cNvSpPr txBox="1"/>
          <p:nvPr/>
        </p:nvSpPr>
        <p:spPr>
          <a:xfrm>
            <a:off x="6088380" y="6019800"/>
            <a:ext cx="3429000" cy="646331"/>
          </a:xfrm>
          <a:prstGeom prst="rect">
            <a:avLst/>
          </a:prstGeom>
          <a:noFill/>
        </p:spPr>
        <p:txBody>
          <a:bodyPr wrap="square" rtlCol="0">
            <a:spAutoFit/>
          </a:bodyPr>
          <a:lstStyle/>
          <a:p>
            <a:pPr defTabSz="457200" eaLnBrk="1" fontAlgn="auto" hangingPunct="1">
              <a:spcBef>
                <a:spcPts val="0"/>
              </a:spcBef>
              <a:spcAft>
                <a:spcPts val="0"/>
              </a:spcAft>
              <a:buClr>
                <a:srgbClr val="000000"/>
              </a:buClr>
              <a:buFont typeface="Arial"/>
              <a:buNone/>
            </a:pPr>
            <a:r>
              <a:rPr lang="en-US" sz="1800" kern="0">
                <a:solidFill>
                  <a:prstClr val="black"/>
                </a:solidFill>
                <a:latin typeface="Arial"/>
                <a:ea typeface="Arial"/>
                <a:cs typeface="Arial"/>
                <a:sym typeface="Arial"/>
              </a:rPr>
              <a:t>Education &amp; Outreach:</a:t>
            </a:r>
          </a:p>
          <a:p>
            <a:pPr defTabSz="457200" eaLnBrk="1" fontAlgn="auto" hangingPunct="1">
              <a:spcBef>
                <a:spcPts val="0"/>
              </a:spcBef>
              <a:spcAft>
                <a:spcPts val="0"/>
              </a:spcAft>
              <a:buClr>
                <a:srgbClr val="000000"/>
              </a:buClr>
              <a:buFont typeface="Arial"/>
              <a:buNone/>
            </a:pPr>
            <a:r>
              <a:rPr lang="en-US" sz="1800" kern="0">
                <a:solidFill>
                  <a:prstClr val="black"/>
                </a:solidFill>
                <a:latin typeface="Arial"/>
                <a:ea typeface="Arial"/>
                <a:cs typeface="Arial"/>
                <a:sym typeface="Arial"/>
              </a:rPr>
              <a:t>Trail Stewards</a:t>
            </a: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87040" y="3886200"/>
            <a:ext cx="2647063" cy="2180167"/>
          </a:xfrm>
          <a:prstGeom prst="rect">
            <a:avLst/>
          </a:prstGeom>
        </p:spPr>
      </p:pic>
      <p:pic>
        <p:nvPicPr>
          <p:cNvPr id="4" name="Picture 3" descr="A dog wearing goggles in the woods&#10;&#10;AI-generated content may be incorrect.">
            <a:extLst>
              <a:ext uri="{FF2B5EF4-FFF2-40B4-BE49-F238E27FC236}">
                <a16:creationId xmlns:a16="http://schemas.microsoft.com/office/drawing/2014/main" id="{1C5EFF73-DDF3-6108-1A42-8019290BD7C8}"/>
              </a:ext>
            </a:extLst>
          </p:cNvPr>
          <p:cNvPicPr>
            <a:picLocks noChangeAspect="1"/>
          </p:cNvPicPr>
          <p:nvPr/>
        </p:nvPicPr>
        <p:blipFill>
          <a:blip r:embed="rId6" cstate="email">
            <a:extLst>
              <a:ext uri="{28A0092B-C50C-407E-A947-70E740481C1C}">
                <a14:useLocalDpi xmlns:a14="http://schemas.microsoft.com/office/drawing/2010/main"/>
              </a:ext>
            </a:extLst>
          </a:blip>
          <a:srcRect r="-204"/>
          <a:stretch/>
        </p:blipFill>
        <p:spPr>
          <a:xfrm>
            <a:off x="248161" y="1293222"/>
            <a:ext cx="2325372" cy="1956681"/>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401" y="4114800"/>
            <a:ext cx="2654300" cy="1676400"/>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43600" y="3886200"/>
            <a:ext cx="2514600" cy="2155660"/>
          </a:xfrm>
          <a:prstGeom prst="rect">
            <a:avLst/>
          </a:prstGeom>
        </p:spPr>
      </p:pic>
      <p:sp>
        <p:nvSpPr>
          <p:cNvPr id="21" name="Title 1"/>
          <p:cNvSpPr txBox="1">
            <a:spLocks/>
          </p:cNvSpPr>
          <p:nvPr/>
        </p:nvSpPr>
        <p:spPr bwMode="auto">
          <a:xfrm>
            <a:off x="838200" y="1676400"/>
            <a:ext cx="7369433" cy="2971800"/>
          </a:xfrm>
          <a:prstGeom prst="rect">
            <a:avLst/>
          </a:prstGeom>
          <a:solidFill>
            <a:schemeClr val="bg2">
              <a:lumMod val="75000"/>
            </a:schemeClr>
          </a:solidFill>
          <a:ln>
            <a:noFill/>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rgbClr val="0A6C39"/>
                </a:solidFill>
                <a:latin typeface="Arial" panose="020B0604020202020204" pitchFamily="34" charset="0"/>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1" charset="-128"/>
              </a:defRPr>
            </a:lvl2pPr>
            <a:lvl3pPr algn="ctr" rtl="0" eaLnBrk="1" fontAlgn="base" hangingPunct="1">
              <a:spcBef>
                <a:spcPct val="0"/>
              </a:spcBef>
              <a:spcAft>
                <a:spcPct val="0"/>
              </a:spcAft>
              <a:defRPr sz="4400">
                <a:solidFill>
                  <a:schemeClr val="tx2"/>
                </a:solidFill>
                <a:latin typeface="Arial" charset="0"/>
                <a:ea typeface="ＭＳ Ｐゴシック" pitchFamily="1" charset="-128"/>
              </a:defRPr>
            </a:lvl3pPr>
            <a:lvl4pPr algn="ctr" rtl="0" eaLnBrk="1" fontAlgn="base" hangingPunct="1">
              <a:spcBef>
                <a:spcPct val="0"/>
              </a:spcBef>
              <a:spcAft>
                <a:spcPct val="0"/>
              </a:spcAft>
              <a:defRPr sz="4400">
                <a:solidFill>
                  <a:schemeClr val="tx2"/>
                </a:solidFill>
                <a:latin typeface="Arial" charset="0"/>
                <a:ea typeface="ＭＳ Ｐゴシック" pitchFamily="1" charset="-128"/>
              </a:defRPr>
            </a:lvl4pPr>
            <a:lvl5pPr algn="ctr" rtl="0" eaLnBrk="1" fontAlgn="base" hangingPunct="1">
              <a:spcBef>
                <a:spcPct val="0"/>
              </a:spcBef>
              <a:spcAft>
                <a:spcPct val="0"/>
              </a:spcAft>
              <a:defRPr sz="4400">
                <a:solidFill>
                  <a:schemeClr val="tx2"/>
                </a:solidFill>
                <a:latin typeface="Arial" charset="0"/>
                <a:ea typeface="ＭＳ Ｐゴシック" pitchFamily="1"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a:lstStyle>
          <a:p>
            <a:pPr defTabSz="457200"/>
            <a:r>
              <a:rPr lang="en-US" sz="4000">
                <a:ea typeface="ＭＳ Ｐゴシック"/>
              </a:rPr>
              <a:t>Why the invasive species focus?</a:t>
            </a:r>
            <a:br>
              <a:rPr lang="en-US" sz="4000">
                <a:ea typeface="ＭＳ Ｐゴシック"/>
              </a:rPr>
            </a:br>
            <a:r>
              <a:rPr lang="en-US" sz="4000">
                <a:ea typeface="ＭＳ Ｐゴシック"/>
              </a:rPr>
              <a:t>Aren’t we doing enough already?!?</a:t>
            </a:r>
            <a:br>
              <a:rPr lang="en-US" sz="4000">
                <a:ea typeface="ＭＳ Ｐゴシック"/>
              </a:rPr>
            </a:br>
            <a:endParaRPr lang="en-US" sz="4000">
              <a:ea typeface="ＭＳ Ｐゴシック"/>
            </a:endParaRPr>
          </a:p>
        </p:txBody>
      </p:sp>
    </p:spTree>
    <p:extLst>
      <p:ext uri="{BB962C8B-B14F-4D97-AF65-F5344CB8AC3E}">
        <p14:creationId xmlns:p14="http://schemas.microsoft.com/office/powerpoint/2010/main" val="7817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A794FAD-402F-C4D3-372E-90C23BA238D8}"/>
              </a:ext>
            </a:extLst>
          </p:cNvPr>
          <p:cNvGrpSpPr/>
          <p:nvPr/>
        </p:nvGrpSpPr>
        <p:grpSpPr>
          <a:xfrm>
            <a:off x="347516" y="958656"/>
            <a:ext cx="8448968" cy="5476202"/>
            <a:chOff x="377477" y="186779"/>
            <a:chExt cx="8448968" cy="5476202"/>
          </a:xfrm>
        </p:grpSpPr>
        <p:sp>
          <p:nvSpPr>
            <p:cNvPr id="2" name="Freeform 2"/>
            <p:cNvSpPr/>
            <p:nvPr/>
          </p:nvSpPr>
          <p:spPr>
            <a:xfrm rot="8927320">
              <a:off x="1556127" y="3193505"/>
              <a:ext cx="2212346" cy="889548"/>
            </a:xfrm>
            <a:custGeom>
              <a:avLst/>
              <a:gdLst/>
              <a:ahLst/>
              <a:cxnLst/>
              <a:rect l="l" t="t" r="r" b="b"/>
              <a:pathLst>
                <a:path w="4424691" h="1779095">
                  <a:moveTo>
                    <a:pt x="0" y="0"/>
                  </a:moveTo>
                  <a:lnTo>
                    <a:pt x="4424691" y="0"/>
                  </a:lnTo>
                  <a:lnTo>
                    <a:pt x="4424691" y="1779095"/>
                  </a:lnTo>
                  <a:lnTo>
                    <a:pt x="0" y="1779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4144233" y="3142051"/>
              <a:ext cx="1860051" cy="1857726"/>
            </a:xfrm>
            <a:custGeom>
              <a:avLst/>
              <a:gdLst/>
              <a:ahLst/>
              <a:cxnLst/>
              <a:rect l="l" t="t" r="r" b="b"/>
              <a:pathLst>
                <a:path w="3720101" h="3715451">
                  <a:moveTo>
                    <a:pt x="0" y="0"/>
                  </a:moveTo>
                  <a:lnTo>
                    <a:pt x="3720101" y="0"/>
                  </a:lnTo>
                  <a:lnTo>
                    <a:pt x="3720101" y="3715451"/>
                  </a:lnTo>
                  <a:lnTo>
                    <a:pt x="0" y="3715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a:off x="514350" y="3258538"/>
              <a:ext cx="1942805" cy="1741239"/>
            </a:xfrm>
            <a:custGeom>
              <a:avLst/>
              <a:gdLst/>
              <a:ahLst/>
              <a:cxnLst/>
              <a:rect l="l" t="t" r="r" b="b"/>
              <a:pathLst>
                <a:path w="3885609" h="3482477">
                  <a:moveTo>
                    <a:pt x="0" y="0"/>
                  </a:moveTo>
                  <a:lnTo>
                    <a:pt x="3885609" y="0"/>
                  </a:lnTo>
                  <a:lnTo>
                    <a:pt x="3885609" y="3482477"/>
                  </a:lnTo>
                  <a:lnTo>
                    <a:pt x="0" y="3482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 name="Freeform 5"/>
            <p:cNvSpPr/>
            <p:nvPr/>
          </p:nvSpPr>
          <p:spPr>
            <a:xfrm>
              <a:off x="7147118" y="2669185"/>
              <a:ext cx="1609036" cy="2315160"/>
            </a:xfrm>
            <a:custGeom>
              <a:avLst/>
              <a:gdLst/>
              <a:ahLst/>
              <a:cxnLst/>
              <a:rect l="l" t="t" r="r" b="b"/>
              <a:pathLst>
                <a:path w="3218072" h="4630319">
                  <a:moveTo>
                    <a:pt x="0" y="0"/>
                  </a:moveTo>
                  <a:lnTo>
                    <a:pt x="3218072" y="0"/>
                  </a:lnTo>
                  <a:lnTo>
                    <a:pt x="3218072" y="4630319"/>
                  </a:lnTo>
                  <a:lnTo>
                    <a:pt x="0" y="4630319"/>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6" name="Freeform 6"/>
            <p:cNvSpPr/>
            <p:nvPr/>
          </p:nvSpPr>
          <p:spPr>
            <a:xfrm>
              <a:off x="377477" y="1231837"/>
              <a:ext cx="2569311" cy="1452829"/>
            </a:xfrm>
            <a:custGeom>
              <a:avLst/>
              <a:gdLst/>
              <a:ahLst/>
              <a:cxnLst/>
              <a:rect l="l" t="t" r="r" b="b"/>
              <a:pathLst>
                <a:path w="5138622" h="2905657">
                  <a:moveTo>
                    <a:pt x="0" y="0"/>
                  </a:moveTo>
                  <a:lnTo>
                    <a:pt x="5138622" y="0"/>
                  </a:lnTo>
                  <a:lnTo>
                    <a:pt x="5138622" y="2905657"/>
                  </a:lnTo>
                  <a:lnTo>
                    <a:pt x="0" y="2905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7" name="Freeform 7"/>
            <p:cNvSpPr/>
            <p:nvPr/>
          </p:nvSpPr>
          <p:spPr>
            <a:xfrm>
              <a:off x="4331378" y="1186727"/>
              <a:ext cx="1485760" cy="1543050"/>
            </a:xfrm>
            <a:custGeom>
              <a:avLst/>
              <a:gdLst/>
              <a:ahLst/>
              <a:cxnLst/>
              <a:rect l="l" t="t" r="r" b="b"/>
              <a:pathLst>
                <a:path w="2971520" h="3086100">
                  <a:moveTo>
                    <a:pt x="0" y="0"/>
                  </a:moveTo>
                  <a:lnTo>
                    <a:pt x="2971520" y="0"/>
                  </a:lnTo>
                  <a:lnTo>
                    <a:pt x="2971520" y="3086100"/>
                  </a:lnTo>
                  <a:lnTo>
                    <a:pt x="0" y="30861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8" name="Freeform 8"/>
            <p:cNvSpPr/>
            <p:nvPr/>
          </p:nvSpPr>
          <p:spPr>
            <a:xfrm>
              <a:off x="6654034" y="1056170"/>
              <a:ext cx="2172411" cy="1613015"/>
            </a:xfrm>
            <a:custGeom>
              <a:avLst/>
              <a:gdLst/>
              <a:ahLst/>
              <a:cxnLst/>
              <a:rect l="l" t="t" r="r" b="b"/>
              <a:pathLst>
                <a:path w="4344821" h="3226030">
                  <a:moveTo>
                    <a:pt x="0" y="0"/>
                  </a:moveTo>
                  <a:lnTo>
                    <a:pt x="4344822" y="0"/>
                  </a:lnTo>
                  <a:lnTo>
                    <a:pt x="4344822" y="3226030"/>
                  </a:lnTo>
                  <a:lnTo>
                    <a:pt x="0" y="32260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9" name="TextBox 9"/>
            <p:cNvSpPr txBox="1"/>
            <p:nvPr/>
          </p:nvSpPr>
          <p:spPr>
            <a:xfrm>
              <a:off x="6850828" y="1459115"/>
              <a:ext cx="1778822" cy="440955"/>
            </a:xfrm>
            <a:prstGeom prst="rect">
              <a:avLst/>
            </a:prstGeom>
          </p:spPr>
          <p:txBody>
            <a:bodyPr lIns="0" tIns="0" rIns="0" bIns="0" rtlCol="0" anchor="t">
              <a:spAutoFit/>
            </a:bodyPr>
            <a:lstStyle/>
            <a:p>
              <a:pPr algn="ctr">
                <a:lnSpc>
                  <a:spcPts val="1772"/>
                </a:lnSpc>
              </a:pPr>
              <a:r>
                <a:rPr lang="en-US" sz="1266">
                  <a:solidFill>
                    <a:srgbClr val="000000"/>
                  </a:solidFill>
                  <a:latin typeface="Canva Sans"/>
                </a:rPr>
                <a:t>Hey!</a:t>
              </a:r>
            </a:p>
            <a:p>
              <a:pPr algn="ctr">
                <a:lnSpc>
                  <a:spcPts val="1772"/>
                </a:lnSpc>
              </a:pPr>
              <a:r>
                <a:rPr lang="en-US" sz="1266">
                  <a:solidFill>
                    <a:srgbClr val="000000"/>
                  </a:solidFill>
                  <a:latin typeface="Canva Sans"/>
                </a:rPr>
                <a:t>Check this out!</a:t>
              </a:r>
            </a:p>
          </p:txBody>
        </p:sp>
        <p:sp>
          <p:nvSpPr>
            <p:cNvPr id="10" name="TextBox 10"/>
            <p:cNvSpPr txBox="1"/>
            <p:nvPr/>
          </p:nvSpPr>
          <p:spPr>
            <a:xfrm>
              <a:off x="1104960" y="5240814"/>
              <a:ext cx="1114346" cy="422167"/>
            </a:xfrm>
            <a:prstGeom prst="rect">
              <a:avLst/>
            </a:prstGeom>
          </p:spPr>
          <p:txBody>
            <a:bodyPr lIns="0" tIns="0" rIns="0" bIns="0" rtlCol="0" anchor="t">
              <a:spAutoFit/>
            </a:bodyPr>
            <a:lstStyle/>
            <a:p>
              <a:pPr algn="ctr">
                <a:lnSpc>
                  <a:spcPts val="3640"/>
                </a:lnSpc>
              </a:pPr>
              <a:r>
                <a:rPr lang="en-US" sz="2600">
                  <a:solidFill>
                    <a:srgbClr val="000000"/>
                  </a:solidFill>
                  <a:latin typeface="Canva Sans Bold"/>
                </a:rPr>
                <a:t>Search</a:t>
              </a:r>
            </a:p>
          </p:txBody>
        </p:sp>
        <p:sp>
          <p:nvSpPr>
            <p:cNvPr id="11" name="TextBox 11"/>
            <p:cNvSpPr txBox="1"/>
            <p:nvPr/>
          </p:nvSpPr>
          <p:spPr>
            <a:xfrm>
              <a:off x="4337163" y="5240814"/>
              <a:ext cx="1099900" cy="422167"/>
            </a:xfrm>
            <a:prstGeom prst="rect">
              <a:avLst/>
            </a:prstGeom>
          </p:spPr>
          <p:txBody>
            <a:bodyPr lIns="0" tIns="0" rIns="0" bIns="0" rtlCol="0" anchor="t">
              <a:spAutoFit/>
            </a:bodyPr>
            <a:lstStyle/>
            <a:p>
              <a:pPr algn="ctr">
                <a:lnSpc>
                  <a:spcPts val="3640"/>
                </a:lnSpc>
              </a:pPr>
              <a:r>
                <a:rPr lang="en-US" sz="2600">
                  <a:solidFill>
                    <a:srgbClr val="000000"/>
                  </a:solidFill>
                  <a:latin typeface="Canva Sans Bold"/>
                </a:rPr>
                <a:t>Locate</a:t>
              </a:r>
            </a:p>
          </p:txBody>
        </p:sp>
        <p:sp>
          <p:nvSpPr>
            <p:cNvPr id="12" name="TextBox 12"/>
            <p:cNvSpPr txBox="1"/>
            <p:nvPr/>
          </p:nvSpPr>
          <p:spPr>
            <a:xfrm>
              <a:off x="7554920" y="5240814"/>
              <a:ext cx="802958" cy="422167"/>
            </a:xfrm>
            <a:prstGeom prst="rect">
              <a:avLst/>
            </a:prstGeom>
          </p:spPr>
          <p:txBody>
            <a:bodyPr lIns="0" tIns="0" rIns="0" bIns="0" rtlCol="0" anchor="t">
              <a:spAutoFit/>
            </a:bodyPr>
            <a:lstStyle/>
            <a:p>
              <a:pPr algn="ctr">
                <a:lnSpc>
                  <a:spcPts val="3640"/>
                </a:lnSpc>
              </a:pPr>
              <a:r>
                <a:rPr lang="en-US" sz="2600">
                  <a:solidFill>
                    <a:srgbClr val="000000"/>
                  </a:solidFill>
                  <a:latin typeface="Canva Sans Bold"/>
                </a:rPr>
                <a:t>Alert</a:t>
              </a:r>
            </a:p>
          </p:txBody>
        </p:sp>
        <p:sp>
          <p:nvSpPr>
            <p:cNvPr id="13" name="TextBox 11">
              <a:extLst>
                <a:ext uri="{FF2B5EF4-FFF2-40B4-BE49-F238E27FC236}">
                  <a16:creationId xmlns:a16="http://schemas.microsoft.com/office/drawing/2014/main" id="{4583016C-8BE7-4087-58CF-D310A7E8BC7F}"/>
                </a:ext>
              </a:extLst>
            </p:cNvPr>
            <p:cNvSpPr txBox="1"/>
            <p:nvPr/>
          </p:nvSpPr>
          <p:spPr>
            <a:xfrm>
              <a:off x="1996038" y="186779"/>
              <a:ext cx="5824970" cy="461665"/>
            </a:xfrm>
            <a:prstGeom prst="rect">
              <a:avLst/>
            </a:prstGeom>
          </p:spPr>
          <p:txBody>
            <a:bodyPr wrap="square" lIns="0" tIns="0" rIns="0" bIns="0" rtlCol="0" anchor="t">
              <a:spAutoFit/>
            </a:bodyPr>
            <a:lstStyle/>
            <a:p>
              <a:pPr algn="ctr">
                <a:lnSpc>
                  <a:spcPts val="3640"/>
                </a:lnSpc>
              </a:pPr>
              <a:r>
                <a:rPr lang="en-US" sz="3400">
                  <a:solidFill>
                    <a:srgbClr val="000000"/>
                  </a:solidFill>
                  <a:latin typeface="Canva Sans Bold"/>
                </a:rPr>
                <a:t>The “Game of Detection”</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92678" y="1553220"/>
            <a:ext cx="1174722" cy="987501"/>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5989507" y="1755895"/>
            <a:ext cx="623070" cy="571158"/>
          </a:xfrm>
          <a:custGeom>
            <a:avLst/>
            <a:gdLst/>
            <a:ahLst/>
            <a:cxnLst/>
            <a:rect l="l" t="t" r="r" b="b"/>
            <a:pathLst>
              <a:path w="3151219" h="1835585">
                <a:moveTo>
                  <a:pt x="0" y="0"/>
                </a:moveTo>
                <a:lnTo>
                  <a:pt x="3151220" y="0"/>
                </a:lnTo>
                <a:lnTo>
                  <a:pt x="3151220" y="1835585"/>
                </a:lnTo>
                <a:lnTo>
                  <a:pt x="0" y="1835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a:off x="6858000" y="1679499"/>
            <a:ext cx="2133600" cy="987501"/>
          </a:xfrm>
          <a:custGeom>
            <a:avLst/>
            <a:gdLst/>
            <a:ahLst/>
            <a:cxnLst/>
            <a:rect l="l" t="t" r="r" b="b"/>
            <a:pathLst>
              <a:path w="5226744" h="2338968">
                <a:moveTo>
                  <a:pt x="0" y="0"/>
                </a:moveTo>
                <a:lnTo>
                  <a:pt x="5226744" y="0"/>
                </a:lnTo>
                <a:lnTo>
                  <a:pt x="5226744" y="2338967"/>
                </a:lnTo>
                <a:lnTo>
                  <a:pt x="0" y="23389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 name="TextBox 5"/>
          <p:cNvSpPr txBox="1"/>
          <p:nvPr/>
        </p:nvSpPr>
        <p:spPr>
          <a:xfrm>
            <a:off x="838200" y="1400745"/>
            <a:ext cx="3733800" cy="685572"/>
          </a:xfrm>
          <a:prstGeom prst="rect">
            <a:avLst/>
          </a:prstGeom>
        </p:spPr>
        <p:txBody>
          <a:bodyPr wrap="square" lIns="0" tIns="0" rIns="0" bIns="0" rtlCol="0" anchor="t">
            <a:spAutoFit/>
          </a:bodyPr>
          <a:lstStyle/>
          <a:p>
            <a:pPr marL="342900" indent="-342900">
              <a:lnSpc>
                <a:spcPts val="6440"/>
              </a:lnSpc>
              <a:buFont typeface="Arial" panose="020B0604020202020204" pitchFamily="34" charset="0"/>
              <a:buChar char="•"/>
            </a:pPr>
            <a:r>
              <a:rPr lang="en-US" b="1">
                <a:solidFill>
                  <a:srgbClr val="000000"/>
                </a:solidFill>
                <a:latin typeface="Canva Sans Bold"/>
              </a:rPr>
              <a:t>Create </a:t>
            </a:r>
            <a:r>
              <a:rPr lang="en-US" b="1" u="sng">
                <a:solidFill>
                  <a:srgbClr val="000000"/>
                </a:solidFill>
                <a:latin typeface="Canva Sans Bold"/>
              </a:rPr>
              <a:t>odor</a:t>
            </a:r>
            <a:r>
              <a:rPr lang="en-US" b="1">
                <a:solidFill>
                  <a:srgbClr val="000000"/>
                </a:solidFill>
                <a:latin typeface="Canva Sans Bold"/>
              </a:rPr>
              <a:t> relevancy</a:t>
            </a:r>
          </a:p>
        </p:txBody>
      </p:sp>
      <p:sp>
        <p:nvSpPr>
          <p:cNvPr id="6" name="TextBox 5">
            <a:extLst>
              <a:ext uri="{FF2B5EF4-FFF2-40B4-BE49-F238E27FC236}">
                <a16:creationId xmlns:a16="http://schemas.microsoft.com/office/drawing/2014/main" id="{EDFF84C3-58D3-4616-A9C3-A4E0395C5ED7}"/>
              </a:ext>
            </a:extLst>
          </p:cNvPr>
          <p:cNvSpPr txBox="1"/>
          <p:nvPr/>
        </p:nvSpPr>
        <p:spPr>
          <a:xfrm>
            <a:off x="838200" y="2136715"/>
            <a:ext cx="6172200" cy="685572"/>
          </a:xfrm>
          <a:prstGeom prst="rect">
            <a:avLst/>
          </a:prstGeom>
        </p:spPr>
        <p:txBody>
          <a:bodyPr wrap="square" lIns="0" tIns="0" rIns="0" bIns="0" rtlCol="0" anchor="t">
            <a:spAutoFit/>
          </a:bodyPr>
          <a:lstStyle/>
          <a:p>
            <a:pPr marL="342900" indent="-342900">
              <a:lnSpc>
                <a:spcPts val="6440"/>
              </a:lnSpc>
              <a:buFont typeface="Arial" panose="020B0604020202020204" pitchFamily="34" charset="0"/>
              <a:buChar char="•"/>
            </a:pPr>
            <a:r>
              <a:rPr lang="en-US" b="1">
                <a:solidFill>
                  <a:srgbClr val="000000"/>
                </a:solidFill>
                <a:latin typeface="Canva Sans Bold"/>
              </a:rPr>
              <a:t>Calibrate your instrument</a:t>
            </a:r>
          </a:p>
        </p:txBody>
      </p:sp>
      <p:sp>
        <p:nvSpPr>
          <p:cNvPr id="7" name="TextBox 5">
            <a:extLst>
              <a:ext uri="{FF2B5EF4-FFF2-40B4-BE49-F238E27FC236}">
                <a16:creationId xmlns:a16="http://schemas.microsoft.com/office/drawing/2014/main" id="{1AF7FD7F-138D-7143-7FDF-CEA7FE94AA0A}"/>
              </a:ext>
            </a:extLst>
          </p:cNvPr>
          <p:cNvSpPr txBox="1"/>
          <p:nvPr/>
        </p:nvSpPr>
        <p:spPr>
          <a:xfrm>
            <a:off x="838200" y="4908226"/>
            <a:ext cx="3733800" cy="685572"/>
          </a:xfrm>
          <a:prstGeom prst="rect">
            <a:avLst/>
          </a:prstGeom>
        </p:spPr>
        <p:txBody>
          <a:bodyPr wrap="square" lIns="0" tIns="0" rIns="0" bIns="0" rtlCol="0" anchor="t">
            <a:spAutoFit/>
          </a:bodyPr>
          <a:lstStyle/>
          <a:p>
            <a:pPr marL="342900" indent="-342900">
              <a:lnSpc>
                <a:spcPts val="6440"/>
              </a:lnSpc>
              <a:buFont typeface="Arial" panose="020B0604020202020204" pitchFamily="34" charset="0"/>
              <a:buChar char="•"/>
            </a:pPr>
            <a:r>
              <a:rPr lang="en-US" b="1">
                <a:solidFill>
                  <a:srgbClr val="000000"/>
                </a:solidFill>
                <a:latin typeface="Canva Sans Bold"/>
              </a:rPr>
              <a:t>Practice!</a:t>
            </a:r>
          </a:p>
        </p:txBody>
      </p:sp>
      <p:sp>
        <p:nvSpPr>
          <p:cNvPr id="8" name="TextBox 7">
            <a:extLst>
              <a:ext uri="{FF2B5EF4-FFF2-40B4-BE49-F238E27FC236}">
                <a16:creationId xmlns:a16="http://schemas.microsoft.com/office/drawing/2014/main" id="{CEC32573-CB56-4F90-C755-ABCDE950F870}"/>
              </a:ext>
            </a:extLst>
          </p:cNvPr>
          <p:cNvSpPr txBox="1"/>
          <p:nvPr/>
        </p:nvSpPr>
        <p:spPr>
          <a:xfrm>
            <a:off x="1447800" y="2822287"/>
            <a:ext cx="7543800" cy="2308324"/>
          </a:xfrm>
          <a:prstGeom prst="rect">
            <a:avLst/>
          </a:prstGeom>
          <a:noFill/>
        </p:spPr>
        <p:txBody>
          <a:bodyPr wrap="square" rtlCol="0">
            <a:spAutoFit/>
          </a:bodyPr>
          <a:lstStyle/>
          <a:p>
            <a:pPr marL="342900" indent="-342900">
              <a:buFont typeface="Arial" panose="020B0604020202020204" pitchFamily="34" charset="0"/>
              <a:buChar char="•"/>
            </a:pPr>
            <a:r>
              <a:rPr lang="en-US"/>
              <a:t>Provide numerous examples of target odor</a:t>
            </a:r>
          </a:p>
          <a:p>
            <a:pPr marL="342900" indent="-342900">
              <a:buFont typeface="Arial" panose="020B0604020202020204" pitchFamily="34" charset="0"/>
              <a:buChar char="•"/>
            </a:pPr>
            <a:r>
              <a:rPr lang="en-US"/>
              <a:t>Ignore blanks and discriminate between potentially similar odors</a:t>
            </a:r>
          </a:p>
          <a:p>
            <a:pPr marL="342900" indent="-342900">
              <a:buFont typeface="Arial" panose="020B0604020202020204" pitchFamily="34" charset="0"/>
              <a:buChar char="•"/>
            </a:pPr>
            <a:r>
              <a:rPr lang="en-US"/>
              <a:t>Reduce or increase amount of odor to replicate real life</a:t>
            </a:r>
          </a:p>
          <a:p>
            <a:pPr marL="342900" indent="-342900">
              <a:buFont typeface="Arial" panose="020B0604020202020204" pitchFamily="34" charset="0"/>
              <a:buChar char="•"/>
            </a:pPr>
            <a:r>
              <a:rPr lang="en-US"/>
              <a:t>In situ training</a:t>
            </a:r>
          </a:p>
        </p:txBody>
      </p:sp>
      <p:sp>
        <p:nvSpPr>
          <p:cNvPr id="9" name="TextBox 8">
            <a:extLst>
              <a:ext uri="{FF2B5EF4-FFF2-40B4-BE49-F238E27FC236}">
                <a16:creationId xmlns:a16="http://schemas.microsoft.com/office/drawing/2014/main" id="{278C2597-42F6-1156-A3EA-C88C8CC058FA}"/>
              </a:ext>
            </a:extLst>
          </p:cNvPr>
          <p:cNvSpPr txBox="1"/>
          <p:nvPr/>
        </p:nvSpPr>
        <p:spPr>
          <a:xfrm>
            <a:off x="1447800" y="5638800"/>
            <a:ext cx="7924800" cy="830997"/>
          </a:xfrm>
          <a:prstGeom prst="rect">
            <a:avLst/>
          </a:prstGeom>
          <a:noFill/>
        </p:spPr>
        <p:txBody>
          <a:bodyPr wrap="square" rtlCol="0">
            <a:spAutoFit/>
          </a:bodyPr>
          <a:lstStyle/>
          <a:p>
            <a:pPr marL="342900" indent="-342900">
              <a:buFont typeface="Arial" panose="020B0604020202020204" pitchFamily="34" charset="0"/>
              <a:buChar char="•"/>
            </a:pPr>
            <a:r>
              <a:rPr lang="en-US"/>
              <a:t>Increase search area complexity</a:t>
            </a:r>
          </a:p>
          <a:p>
            <a:pPr marL="342900" indent="-342900">
              <a:buFont typeface="Arial" panose="020B0604020202020204" pitchFamily="34" charset="0"/>
              <a:buChar char="•"/>
            </a:pPr>
            <a:r>
              <a:rPr lang="en-US"/>
              <a:t>Blind searches</a:t>
            </a:r>
          </a:p>
        </p:txBody>
      </p:sp>
      <p:sp>
        <p:nvSpPr>
          <p:cNvPr id="12" name="TextBox 11">
            <a:extLst>
              <a:ext uri="{FF2B5EF4-FFF2-40B4-BE49-F238E27FC236}">
                <a16:creationId xmlns:a16="http://schemas.microsoft.com/office/drawing/2014/main" id="{71CBFBCC-6D5A-8B12-40D5-11B041C0926A}"/>
              </a:ext>
            </a:extLst>
          </p:cNvPr>
          <p:cNvSpPr txBox="1"/>
          <p:nvPr/>
        </p:nvSpPr>
        <p:spPr>
          <a:xfrm>
            <a:off x="3615814" y="924260"/>
            <a:ext cx="4689986" cy="584775"/>
          </a:xfrm>
          <a:prstGeom prst="rect">
            <a:avLst/>
          </a:prstGeom>
          <a:noFill/>
        </p:spPr>
        <p:txBody>
          <a:bodyPr wrap="square">
            <a:spAutoFit/>
          </a:bodyPr>
          <a:lstStyle/>
          <a:p>
            <a:r>
              <a:rPr lang="en-US" sz="3200">
                <a:solidFill>
                  <a:srgbClr val="000000"/>
                </a:solidFill>
                <a:latin typeface="Canva Sans Bold"/>
              </a:rPr>
              <a:t>Training</a:t>
            </a:r>
            <a:endParaRPr lang="en-US" sz="3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C1002-87A2-A6E9-B001-D0B77DD91E28}"/>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692B6CA7-BF62-C318-394C-FF1E672A6A7D}"/>
              </a:ext>
            </a:extLst>
          </p:cNvPr>
          <p:cNvGrpSpPr/>
          <p:nvPr/>
        </p:nvGrpSpPr>
        <p:grpSpPr>
          <a:xfrm>
            <a:off x="143342" y="1149873"/>
            <a:ext cx="8548799" cy="5318498"/>
            <a:chOff x="173303" y="377996"/>
            <a:chExt cx="8548799" cy="5318498"/>
          </a:xfrm>
        </p:grpSpPr>
        <p:sp>
          <p:nvSpPr>
            <p:cNvPr id="2" name="Freeform 2">
              <a:extLst>
                <a:ext uri="{FF2B5EF4-FFF2-40B4-BE49-F238E27FC236}">
                  <a16:creationId xmlns:a16="http://schemas.microsoft.com/office/drawing/2014/main" id="{13C0E2B7-61D2-6829-76CF-1D2CE85D7F95}"/>
                </a:ext>
              </a:extLst>
            </p:cNvPr>
            <p:cNvSpPr/>
            <p:nvPr/>
          </p:nvSpPr>
          <p:spPr>
            <a:xfrm rot="8927320">
              <a:off x="1556127" y="3193505"/>
              <a:ext cx="2212346" cy="889548"/>
            </a:xfrm>
            <a:custGeom>
              <a:avLst/>
              <a:gdLst/>
              <a:ahLst/>
              <a:cxnLst/>
              <a:rect l="l" t="t" r="r" b="b"/>
              <a:pathLst>
                <a:path w="4424691" h="1779095">
                  <a:moveTo>
                    <a:pt x="0" y="0"/>
                  </a:moveTo>
                  <a:lnTo>
                    <a:pt x="4424691" y="0"/>
                  </a:lnTo>
                  <a:lnTo>
                    <a:pt x="4424691" y="1779095"/>
                  </a:lnTo>
                  <a:lnTo>
                    <a:pt x="0" y="1779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a:extLst>
                <a:ext uri="{FF2B5EF4-FFF2-40B4-BE49-F238E27FC236}">
                  <a16:creationId xmlns:a16="http://schemas.microsoft.com/office/drawing/2014/main" id="{30040952-5426-249C-4642-376927911924}"/>
                </a:ext>
              </a:extLst>
            </p:cNvPr>
            <p:cNvSpPr/>
            <p:nvPr/>
          </p:nvSpPr>
          <p:spPr>
            <a:xfrm>
              <a:off x="173303" y="3638279"/>
              <a:ext cx="1942805" cy="1741239"/>
            </a:xfrm>
            <a:custGeom>
              <a:avLst/>
              <a:gdLst/>
              <a:ahLst/>
              <a:cxnLst/>
              <a:rect l="l" t="t" r="r" b="b"/>
              <a:pathLst>
                <a:path w="3885609" h="3482477">
                  <a:moveTo>
                    <a:pt x="0" y="0"/>
                  </a:moveTo>
                  <a:lnTo>
                    <a:pt x="3885609" y="0"/>
                  </a:lnTo>
                  <a:lnTo>
                    <a:pt x="3885609" y="3482477"/>
                  </a:lnTo>
                  <a:lnTo>
                    <a:pt x="0" y="3482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0" name="TextBox 10">
              <a:extLst>
                <a:ext uri="{FF2B5EF4-FFF2-40B4-BE49-F238E27FC236}">
                  <a16:creationId xmlns:a16="http://schemas.microsoft.com/office/drawing/2014/main" id="{A0582BE5-D921-BC2B-532D-C8565E7F2EAF}"/>
                </a:ext>
              </a:extLst>
            </p:cNvPr>
            <p:cNvSpPr txBox="1"/>
            <p:nvPr/>
          </p:nvSpPr>
          <p:spPr>
            <a:xfrm>
              <a:off x="1104960" y="5240814"/>
              <a:ext cx="1799658" cy="434221"/>
            </a:xfrm>
            <a:prstGeom prst="rect">
              <a:avLst/>
            </a:prstGeom>
          </p:spPr>
          <p:txBody>
            <a:bodyPr wrap="square" lIns="0" tIns="0" rIns="0" bIns="0" rtlCol="0" anchor="t">
              <a:spAutoFit/>
            </a:bodyPr>
            <a:lstStyle/>
            <a:p>
              <a:pPr algn="ctr">
                <a:lnSpc>
                  <a:spcPts val="3640"/>
                </a:lnSpc>
              </a:pPr>
              <a:r>
                <a:rPr lang="en-US" sz="2600">
                  <a:solidFill>
                    <a:srgbClr val="000000"/>
                  </a:solidFill>
                  <a:latin typeface="Canva Sans Bold"/>
                </a:rPr>
                <a:t>Survey/Find</a:t>
              </a:r>
            </a:p>
          </p:txBody>
        </p:sp>
        <p:sp>
          <p:nvSpPr>
            <p:cNvPr id="11" name="TextBox 11">
              <a:extLst>
                <a:ext uri="{FF2B5EF4-FFF2-40B4-BE49-F238E27FC236}">
                  <a16:creationId xmlns:a16="http://schemas.microsoft.com/office/drawing/2014/main" id="{1BE888A4-DAD0-7B15-807E-73CFD624F880}"/>
                </a:ext>
              </a:extLst>
            </p:cNvPr>
            <p:cNvSpPr txBox="1"/>
            <p:nvPr/>
          </p:nvSpPr>
          <p:spPr>
            <a:xfrm>
              <a:off x="3635880" y="5240814"/>
              <a:ext cx="2931798" cy="434221"/>
            </a:xfrm>
            <a:prstGeom prst="rect">
              <a:avLst/>
            </a:prstGeom>
          </p:spPr>
          <p:txBody>
            <a:bodyPr wrap="square" lIns="0" tIns="0" rIns="0" bIns="0" rtlCol="0" anchor="t">
              <a:spAutoFit/>
            </a:bodyPr>
            <a:lstStyle/>
            <a:p>
              <a:pPr algn="ctr">
                <a:lnSpc>
                  <a:spcPts val="3640"/>
                </a:lnSpc>
              </a:pPr>
              <a:r>
                <a:rPr lang="en-US" sz="2600">
                  <a:solidFill>
                    <a:srgbClr val="000000"/>
                  </a:solidFill>
                  <a:latin typeface="Canva Sans Bold"/>
                </a:rPr>
                <a:t>Data Collection</a:t>
              </a:r>
            </a:p>
          </p:txBody>
        </p:sp>
        <p:sp>
          <p:nvSpPr>
            <p:cNvPr id="12" name="TextBox 12">
              <a:extLst>
                <a:ext uri="{FF2B5EF4-FFF2-40B4-BE49-F238E27FC236}">
                  <a16:creationId xmlns:a16="http://schemas.microsoft.com/office/drawing/2014/main" id="{16473D1A-82F2-9CA2-19DF-3DF3EC206BA8}"/>
                </a:ext>
              </a:extLst>
            </p:cNvPr>
            <p:cNvSpPr txBox="1"/>
            <p:nvPr/>
          </p:nvSpPr>
          <p:spPr>
            <a:xfrm>
              <a:off x="6735562" y="5240814"/>
              <a:ext cx="1986540" cy="455680"/>
            </a:xfrm>
            <a:prstGeom prst="rect">
              <a:avLst/>
            </a:prstGeom>
          </p:spPr>
          <p:txBody>
            <a:bodyPr wrap="square" lIns="0" tIns="0" rIns="0" bIns="0" rtlCol="0" anchor="t">
              <a:spAutoFit/>
            </a:bodyPr>
            <a:lstStyle/>
            <a:p>
              <a:pPr algn="ctr">
                <a:lnSpc>
                  <a:spcPts val="3640"/>
                </a:lnSpc>
              </a:pPr>
              <a:r>
                <a:rPr lang="en-US" sz="2600">
                  <a:solidFill>
                    <a:srgbClr val="000000"/>
                  </a:solidFill>
                  <a:latin typeface="Canva Sans Bold"/>
                </a:rPr>
                <a:t>Share data</a:t>
              </a:r>
            </a:p>
          </p:txBody>
        </p:sp>
        <p:sp>
          <p:nvSpPr>
            <p:cNvPr id="13" name="TextBox 11">
              <a:extLst>
                <a:ext uri="{FF2B5EF4-FFF2-40B4-BE49-F238E27FC236}">
                  <a16:creationId xmlns:a16="http://schemas.microsoft.com/office/drawing/2014/main" id="{928D5EB3-39BC-640E-550A-94AFE1F0E2D2}"/>
                </a:ext>
              </a:extLst>
            </p:cNvPr>
            <p:cNvSpPr txBox="1"/>
            <p:nvPr/>
          </p:nvSpPr>
          <p:spPr>
            <a:xfrm>
              <a:off x="1971998" y="377996"/>
              <a:ext cx="5824970" cy="461665"/>
            </a:xfrm>
            <a:prstGeom prst="rect">
              <a:avLst/>
            </a:prstGeom>
          </p:spPr>
          <p:txBody>
            <a:bodyPr wrap="square" lIns="0" tIns="0" rIns="0" bIns="0" rtlCol="0" anchor="t">
              <a:spAutoFit/>
            </a:bodyPr>
            <a:lstStyle/>
            <a:p>
              <a:pPr algn="ctr">
                <a:lnSpc>
                  <a:spcPts val="3640"/>
                </a:lnSpc>
              </a:pPr>
              <a:r>
                <a:rPr lang="en-US" sz="3400">
                  <a:solidFill>
                    <a:srgbClr val="000000"/>
                  </a:solidFill>
                  <a:latin typeface="Canva Sans Bold"/>
                </a:rPr>
                <a:t>Deployment</a:t>
              </a:r>
            </a:p>
          </p:txBody>
        </p:sp>
      </p:grpSp>
      <p:sp>
        <p:nvSpPr>
          <p:cNvPr id="15" name="TextBox 14">
            <a:extLst>
              <a:ext uri="{FF2B5EF4-FFF2-40B4-BE49-F238E27FC236}">
                <a16:creationId xmlns:a16="http://schemas.microsoft.com/office/drawing/2014/main" id="{1346BD47-E0B9-6A87-8F46-17E61AE25C66}"/>
              </a:ext>
            </a:extLst>
          </p:cNvPr>
          <p:cNvSpPr txBox="1"/>
          <p:nvPr/>
        </p:nvSpPr>
        <p:spPr>
          <a:xfrm>
            <a:off x="185820" y="1930038"/>
            <a:ext cx="2854921" cy="1200329"/>
          </a:xfrm>
          <a:prstGeom prst="rect">
            <a:avLst/>
          </a:prstGeom>
          <a:noFill/>
        </p:spPr>
        <p:txBody>
          <a:bodyPr wrap="square" rtlCol="0">
            <a:spAutoFit/>
          </a:bodyPr>
          <a:lstStyle/>
          <a:p>
            <a:r>
              <a:rPr lang="en-US"/>
              <a:t>Dog teams conduct field surveys to find target</a:t>
            </a:r>
          </a:p>
        </p:txBody>
      </p:sp>
      <p:pic>
        <p:nvPicPr>
          <p:cNvPr id="19" name="Graphic 18" descr="Turtle with solid fill">
            <a:extLst>
              <a:ext uri="{FF2B5EF4-FFF2-40B4-BE49-F238E27FC236}">
                <a16:creationId xmlns:a16="http://schemas.microsoft.com/office/drawing/2014/main" id="{7477E479-F9D8-5438-A3C4-048F59F1AF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74657" y="2989091"/>
            <a:ext cx="1041324" cy="1041324"/>
          </a:xfrm>
          <a:prstGeom prst="rect">
            <a:avLst/>
          </a:prstGeom>
        </p:spPr>
      </p:pic>
      <p:pic>
        <p:nvPicPr>
          <p:cNvPr id="21" name="Graphic 20" descr="Plant With Roots with solid fill">
            <a:extLst>
              <a:ext uri="{FF2B5EF4-FFF2-40B4-BE49-F238E27FC236}">
                <a16:creationId xmlns:a16="http://schemas.microsoft.com/office/drawing/2014/main" id="{FB69B530-533E-4B1F-53AE-6BE8E002DB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37490" y="3119177"/>
            <a:ext cx="914400" cy="914400"/>
          </a:xfrm>
          <a:prstGeom prst="rect">
            <a:avLst/>
          </a:prstGeom>
        </p:spPr>
      </p:pic>
      <p:pic>
        <p:nvPicPr>
          <p:cNvPr id="23" name="Graphic 22" descr="Clipboard with solid fill">
            <a:extLst>
              <a:ext uri="{FF2B5EF4-FFF2-40B4-BE49-F238E27FC236}">
                <a16:creationId xmlns:a16="http://schemas.microsoft.com/office/drawing/2014/main" id="{F0831235-D550-BD0C-36D5-1449CEB1B0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10000" y="3897561"/>
            <a:ext cx="1741239" cy="1741239"/>
          </a:xfrm>
          <a:prstGeom prst="rect">
            <a:avLst/>
          </a:prstGeom>
        </p:spPr>
      </p:pic>
      <p:pic>
        <p:nvPicPr>
          <p:cNvPr id="25" name="Graphic 24" descr="Smart Phone with solid fill">
            <a:extLst>
              <a:ext uri="{FF2B5EF4-FFF2-40B4-BE49-F238E27FC236}">
                <a16:creationId xmlns:a16="http://schemas.microsoft.com/office/drawing/2014/main" id="{81F8C986-CE3A-7BCD-531A-DE069A5014B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73348" y="4648200"/>
            <a:ext cx="1312763" cy="1312763"/>
          </a:xfrm>
          <a:prstGeom prst="rect">
            <a:avLst/>
          </a:prstGeom>
        </p:spPr>
      </p:pic>
      <p:pic>
        <p:nvPicPr>
          <p:cNvPr id="29" name="Graphic 28" descr="Scribble with solid fill">
            <a:extLst>
              <a:ext uri="{FF2B5EF4-FFF2-40B4-BE49-F238E27FC236}">
                <a16:creationId xmlns:a16="http://schemas.microsoft.com/office/drawing/2014/main" id="{E2EFC148-34D0-B851-2678-41A0526C6F1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92073" y="4088049"/>
            <a:ext cx="1124898" cy="1124898"/>
          </a:xfrm>
          <a:prstGeom prst="rect">
            <a:avLst/>
          </a:prstGeom>
        </p:spPr>
      </p:pic>
      <p:sp>
        <p:nvSpPr>
          <p:cNvPr id="33" name="TextBox 32">
            <a:extLst>
              <a:ext uri="{FF2B5EF4-FFF2-40B4-BE49-F238E27FC236}">
                <a16:creationId xmlns:a16="http://schemas.microsoft.com/office/drawing/2014/main" id="{0DFD41E7-F035-50E1-1BB3-44E5309FCF0F}"/>
              </a:ext>
            </a:extLst>
          </p:cNvPr>
          <p:cNvSpPr txBox="1"/>
          <p:nvPr/>
        </p:nvSpPr>
        <p:spPr>
          <a:xfrm>
            <a:off x="3951086" y="2671368"/>
            <a:ext cx="2854921" cy="1200329"/>
          </a:xfrm>
          <a:prstGeom prst="rect">
            <a:avLst/>
          </a:prstGeom>
          <a:noFill/>
        </p:spPr>
        <p:txBody>
          <a:bodyPr wrap="square" rtlCol="0">
            <a:spAutoFit/>
          </a:bodyPr>
          <a:lstStyle/>
          <a:p>
            <a:r>
              <a:rPr lang="en-US"/>
              <a:t>Data is collected via worksheet or phone app</a:t>
            </a:r>
          </a:p>
        </p:txBody>
      </p:sp>
      <p:pic>
        <p:nvPicPr>
          <p:cNvPr id="37" name="Graphic 36" descr="Group success with solid fill">
            <a:extLst>
              <a:ext uri="{FF2B5EF4-FFF2-40B4-BE49-F238E27FC236}">
                <a16:creationId xmlns:a16="http://schemas.microsoft.com/office/drawing/2014/main" id="{2A71FEBF-388D-422A-4495-0C0AB809651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1800" y="4030414"/>
            <a:ext cx="2306289" cy="2306289"/>
          </a:xfrm>
          <a:prstGeom prst="rect">
            <a:avLst/>
          </a:prstGeom>
        </p:spPr>
      </p:pic>
      <p:pic>
        <p:nvPicPr>
          <p:cNvPr id="39" name="Graphic 38" descr="Share with solid fill">
            <a:extLst>
              <a:ext uri="{FF2B5EF4-FFF2-40B4-BE49-F238E27FC236}">
                <a16:creationId xmlns:a16="http://schemas.microsoft.com/office/drawing/2014/main" id="{185ECE94-3818-F614-61AF-2CBBF08D857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19800" y="2989091"/>
            <a:ext cx="1575262" cy="1575262"/>
          </a:xfrm>
          <a:prstGeom prst="rect">
            <a:avLst/>
          </a:prstGeom>
        </p:spPr>
      </p:pic>
      <p:pic>
        <p:nvPicPr>
          <p:cNvPr id="41" name="Graphic 40" descr="North America with solid fill">
            <a:extLst>
              <a:ext uri="{FF2B5EF4-FFF2-40B4-BE49-F238E27FC236}">
                <a16:creationId xmlns:a16="http://schemas.microsoft.com/office/drawing/2014/main" id="{305D60ED-D38C-8F59-035A-84EC4B1B9D75}"/>
              </a:ext>
            </a:extLst>
          </p:cNvPr>
          <p:cNvPicPr>
            <a:picLocks noChangeAspect="1"/>
          </p:cNvPicPr>
          <p:nvPr/>
        </p:nvPicPr>
        <p:blipFill>
          <a:blip r:embed="rId20">
            <a:extLst>
              <a:ext uri="{96DAC541-7B7A-43D3-8B79-37D633B846F1}">
                <asvg:svgBlip xmlns:asvg="http://schemas.microsoft.com/office/drawing/2016/SVG/main" r:embed="rId21"/>
              </a:ext>
            </a:extLst>
          </a:blip>
          <a:srcRect t="25074" r="28646"/>
          <a:stretch/>
        </p:blipFill>
        <p:spPr>
          <a:xfrm>
            <a:off x="6858000" y="2590800"/>
            <a:ext cx="2120803" cy="2226955"/>
          </a:xfrm>
          <a:prstGeom prst="rect">
            <a:avLst/>
          </a:prstGeom>
        </p:spPr>
      </p:pic>
      <p:sp>
        <p:nvSpPr>
          <p:cNvPr id="42" name="TextBox 41">
            <a:extLst>
              <a:ext uri="{FF2B5EF4-FFF2-40B4-BE49-F238E27FC236}">
                <a16:creationId xmlns:a16="http://schemas.microsoft.com/office/drawing/2014/main" id="{CFA7E212-127D-21F8-50CE-980FAC703792}"/>
              </a:ext>
            </a:extLst>
          </p:cNvPr>
          <p:cNvSpPr txBox="1"/>
          <p:nvPr/>
        </p:nvSpPr>
        <p:spPr>
          <a:xfrm>
            <a:off x="6324600" y="852860"/>
            <a:ext cx="2854921" cy="1938992"/>
          </a:xfrm>
          <a:prstGeom prst="rect">
            <a:avLst/>
          </a:prstGeom>
          <a:noFill/>
        </p:spPr>
        <p:txBody>
          <a:bodyPr wrap="square" rtlCol="0">
            <a:spAutoFit/>
          </a:bodyPr>
          <a:lstStyle/>
          <a:p>
            <a:pPr algn="l">
              <a:spcBef>
                <a:spcPts val="600"/>
              </a:spcBef>
            </a:pPr>
            <a:r>
              <a:rPr lang="en-US" b="0" i="0">
                <a:solidFill>
                  <a:srgbClr val="0F172A"/>
                </a:solidFill>
                <a:effectLst/>
                <a:latin typeface="ui-sans-serif"/>
              </a:rPr>
              <a:t>Data is shared with researchers, land managers, and conservation partners.</a:t>
            </a:r>
          </a:p>
        </p:txBody>
      </p:sp>
    </p:spTree>
    <p:extLst>
      <p:ext uri="{BB962C8B-B14F-4D97-AF65-F5344CB8AC3E}">
        <p14:creationId xmlns:p14="http://schemas.microsoft.com/office/powerpoint/2010/main" val="3298606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6FB41-A01F-5FAD-BA85-0EA3975D25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C956D7-4525-4A66-F047-6CE08EFEF34A}"/>
              </a:ext>
            </a:extLst>
          </p:cNvPr>
          <p:cNvSpPr txBox="1"/>
          <p:nvPr/>
        </p:nvSpPr>
        <p:spPr>
          <a:xfrm>
            <a:off x="555523" y="2017216"/>
            <a:ext cx="8382000" cy="4154984"/>
          </a:xfrm>
          <a:prstGeom prst="rect">
            <a:avLst/>
          </a:prstGeom>
          <a:noFill/>
        </p:spPr>
        <p:txBody>
          <a:bodyPr wrap="square">
            <a:spAutoFit/>
          </a:bodyPr>
          <a:lstStyle/>
          <a:p>
            <a:pPr algn="l">
              <a:buFont typeface="Arial" panose="020B0604020202020204" pitchFamily="34" charset="0"/>
              <a:buChar char="•"/>
            </a:pPr>
            <a:r>
              <a:rPr lang="en-US" b="1">
                <a:solidFill>
                  <a:srgbClr val="0F172A"/>
                </a:solidFill>
                <a:latin typeface="ui-sans-serif"/>
              </a:rPr>
              <a:t>5</a:t>
            </a:r>
            <a:r>
              <a:rPr lang="en-US" b="1" i="0">
                <a:solidFill>
                  <a:srgbClr val="0F172A"/>
                </a:solidFill>
                <a:effectLst/>
                <a:latin typeface="ui-sans-serif"/>
              </a:rPr>
              <a:t> Modules: </a:t>
            </a:r>
            <a:r>
              <a:rPr lang="en-US" i="0">
                <a:solidFill>
                  <a:srgbClr val="0F172A"/>
                </a:solidFill>
                <a:effectLst/>
                <a:latin typeface="ui-sans-serif"/>
              </a:rPr>
              <a:t>Jump in wherever your current skill level is. </a:t>
            </a:r>
            <a:r>
              <a:rPr lang="en-US" b="1" i="0">
                <a:solidFill>
                  <a:srgbClr val="0F172A"/>
                </a:solidFill>
                <a:effectLst/>
                <a:latin typeface="ui-sans-serif"/>
              </a:rPr>
              <a:t>Modular design </a:t>
            </a:r>
            <a:r>
              <a:rPr lang="en-US" i="0">
                <a:solidFill>
                  <a:srgbClr val="0F172A"/>
                </a:solidFill>
                <a:effectLst/>
                <a:latin typeface="ui-sans-serif"/>
              </a:rPr>
              <a:t>allows teams to start anywhere from the basics of scent detection all the way through target odor imprinting</a:t>
            </a:r>
          </a:p>
          <a:p>
            <a:pPr algn="l">
              <a:buFont typeface="Arial" panose="020B0604020202020204" pitchFamily="34" charset="0"/>
              <a:buChar char="•"/>
            </a:pPr>
            <a:endParaRPr lang="en-US">
              <a:solidFill>
                <a:srgbClr val="0F172A"/>
              </a:solidFill>
              <a:latin typeface="ui-sans-serif"/>
            </a:endParaRPr>
          </a:p>
          <a:p>
            <a:pPr algn="l">
              <a:buFont typeface="Arial" panose="020B0604020202020204" pitchFamily="34" charset="0"/>
              <a:buChar char="•"/>
            </a:pPr>
            <a:r>
              <a:rPr lang="en-US" i="0">
                <a:solidFill>
                  <a:srgbClr val="0F172A"/>
                </a:solidFill>
                <a:effectLst/>
                <a:latin typeface="ui-sans-serif"/>
              </a:rPr>
              <a:t>Self-paced with check-ins and support</a:t>
            </a:r>
          </a:p>
          <a:p>
            <a:pPr algn="l">
              <a:buFont typeface="Arial" panose="020B0604020202020204" pitchFamily="34" charset="0"/>
              <a:buChar char="•"/>
            </a:pPr>
            <a:endParaRPr lang="en-US" i="0">
              <a:solidFill>
                <a:srgbClr val="0F172A"/>
              </a:solidFill>
              <a:effectLst/>
              <a:latin typeface="ui-sans-serif"/>
            </a:endParaRPr>
          </a:p>
          <a:p>
            <a:pPr algn="l">
              <a:buFont typeface="Arial" panose="020B0604020202020204" pitchFamily="34" charset="0"/>
              <a:buChar char="•"/>
            </a:pPr>
            <a:r>
              <a:rPr lang="en-US">
                <a:solidFill>
                  <a:srgbClr val="0F172A"/>
                </a:solidFill>
                <a:latin typeface="ui-sans-serif"/>
              </a:rPr>
              <a:t>Minimal in-person training sessions</a:t>
            </a:r>
          </a:p>
          <a:p>
            <a:pPr algn="l">
              <a:buFont typeface="Arial" panose="020B0604020202020204" pitchFamily="34" charset="0"/>
              <a:buChar char="•"/>
            </a:pPr>
            <a:endParaRPr lang="en-US">
              <a:solidFill>
                <a:srgbClr val="0F172A"/>
              </a:solidFill>
              <a:latin typeface="ui-sans-serif"/>
            </a:endParaRPr>
          </a:p>
          <a:p>
            <a:pPr algn="l">
              <a:buFont typeface="Arial" panose="020B0604020202020204" pitchFamily="34" charset="0"/>
              <a:buChar char="•"/>
            </a:pPr>
            <a:r>
              <a:rPr lang="en-US">
                <a:solidFill>
                  <a:srgbClr val="0F172A"/>
                </a:solidFill>
                <a:latin typeface="ui-sans-serif"/>
              </a:rPr>
              <a:t>Training begins May 10</a:t>
            </a:r>
            <a:r>
              <a:rPr lang="en-US" baseline="30000">
                <a:solidFill>
                  <a:srgbClr val="0F172A"/>
                </a:solidFill>
                <a:latin typeface="ui-sans-serif"/>
              </a:rPr>
              <a:t>th</a:t>
            </a:r>
            <a:endParaRPr lang="en-US">
              <a:solidFill>
                <a:srgbClr val="0F172A"/>
              </a:solidFill>
              <a:latin typeface="ui-sans-serif"/>
            </a:endParaRPr>
          </a:p>
          <a:p>
            <a:pPr algn="l">
              <a:buFont typeface="Arial" panose="020B0604020202020204" pitchFamily="34" charset="0"/>
              <a:buChar char="•"/>
            </a:pPr>
            <a:endParaRPr lang="en-US">
              <a:solidFill>
                <a:srgbClr val="0F172A"/>
              </a:solidFill>
              <a:latin typeface="ui-sans-serif"/>
            </a:endParaRPr>
          </a:p>
          <a:p>
            <a:pPr algn="l">
              <a:buFont typeface="Arial" panose="020B0604020202020204" pitchFamily="34" charset="0"/>
              <a:buChar char="•"/>
            </a:pPr>
            <a:r>
              <a:rPr lang="en-US">
                <a:solidFill>
                  <a:srgbClr val="0F172A"/>
                </a:solidFill>
                <a:latin typeface="ui-sans-serif"/>
              </a:rPr>
              <a:t>Season runs through late fall </a:t>
            </a:r>
          </a:p>
        </p:txBody>
      </p:sp>
      <p:sp>
        <p:nvSpPr>
          <p:cNvPr id="9" name="TextBox 8">
            <a:extLst>
              <a:ext uri="{FF2B5EF4-FFF2-40B4-BE49-F238E27FC236}">
                <a16:creationId xmlns:a16="http://schemas.microsoft.com/office/drawing/2014/main" id="{FB0A5DDC-96BD-8A09-C9FB-FB3084E60478}"/>
              </a:ext>
            </a:extLst>
          </p:cNvPr>
          <p:cNvSpPr txBox="1"/>
          <p:nvPr/>
        </p:nvSpPr>
        <p:spPr>
          <a:xfrm>
            <a:off x="784123" y="1001840"/>
            <a:ext cx="8153400" cy="584775"/>
          </a:xfrm>
          <a:prstGeom prst="rect">
            <a:avLst/>
          </a:prstGeom>
          <a:noFill/>
        </p:spPr>
        <p:txBody>
          <a:bodyPr wrap="square">
            <a:spAutoFit/>
          </a:bodyPr>
          <a:lstStyle/>
          <a:p>
            <a:pPr algn="ctr">
              <a:buNone/>
            </a:pPr>
            <a:r>
              <a:rPr lang="en-US" sz="3200" i="0">
                <a:solidFill>
                  <a:srgbClr val="0A6C39"/>
                </a:solidFill>
                <a:effectLst/>
                <a:latin typeface="ui-sans-serif"/>
              </a:rPr>
              <a:t>Volunteer Dog Surveyor Program: Curriculum</a:t>
            </a:r>
          </a:p>
        </p:txBody>
      </p:sp>
    </p:spTree>
    <p:extLst>
      <p:ext uri="{BB962C8B-B14F-4D97-AF65-F5344CB8AC3E}">
        <p14:creationId xmlns:p14="http://schemas.microsoft.com/office/powerpoint/2010/main" val="1421232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1F522-35CB-80D0-F09F-CA6658DDF7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2EB18D-C9F5-2973-07A7-45211C25B680}"/>
              </a:ext>
            </a:extLst>
          </p:cNvPr>
          <p:cNvSpPr txBox="1"/>
          <p:nvPr/>
        </p:nvSpPr>
        <p:spPr>
          <a:xfrm>
            <a:off x="525043" y="1873508"/>
            <a:ext cx="8382000" cy="4832092"/>
          </a:xfrm>
          <a:prstGeom prst="rect">
            <a:avLst/>
          </a:prstGeom>
          <a:noFill/>
        </p:spPr>
        <p:txBody>
          <a:bodyPr wrap="square" lIns="91440" tIns="45720" rIns="91440" bIns="45720" anchor="t">
            <a:spAutoFit/>
          </a:bodyPr>
          <a:lstStyle/>
          <a:p>
            <a:pPr algn="l">
              <a:buFont typeface="Arial" panose="020B0604020202020204" pitchFamily="34" charset="0"/>
              <a:buChar char="•"/>
            </a:pPr>
            <a:r>
              <a:rPr lang="en-US" b="1" i="0">
                <a:solidFill>
                  <a:srgbClr val="0F172A"/>
                </a:solidFill>
                <a:effectLst/>
                <a:latin typeface="ui-sans-serif"/>
              </a:rPr>
              <a:t>Core exercise</a:t>
            </a:r>
            <a:r>
              <a:rPr lang="en-US" i="0">
                <a:solidFill>
                  <a:srgbClr val="0F172A"/>
                </a:solidFill>
                <a:effectLst/>
                <a:latin typeface="ui-sans-serif"/>
              </a:rPr>
              <a:t>: Toy and treat reward </a:t>
            </a:r>
            <a:r>
              <a:rPr lang="en-US">
                <a:solidFill>
                  <a:srgbClr val="0F172A"/>
                </a:solidFill>
                <a:latin typeface="ui-sans-serif"/>
              </a:rPr>
              <a:t>s</a:t>
            </a:r>
            <a:r>
              <a:rPr lang="en-US" i="0">
                <a:solidFill>
                  <a:srgbClr val="0F172A"/>
                </a:solidFill>
                <a:effectLst/>
                <a:latin typeface="ui-sans-serif"/>
              </a:rPr>
              <a:t>election exercise</a:t>
            </a:r>
          </a:p>
          <a:p>
            <a:pPr algn="l">
              <a:buFont typeface="Arial" panose="020B0604020202020204" pitchFamily="34" charset="0"/>
              <a:buChar char="•"/>
            </a:pPr>
            <a:r>
              <a:rPr lang="en-US" b="1" i="0">
                <a:solidFill>
                  <a:srgbClr val="0F172A"/>
                </a:solidFill>
                <a:effectLst/>
                <a:latin typeface="ui-sans-serif"/>
                <a:ea typeface="ＭＳ Ｐゴシック"/>
              </a:rPr>
              <a:t>Module 1:</a:t>
            </a:r>
            <a:r>
              <a:rPr lang="en-US" b="0" i="0">
                <a:solidFill>
                  <a:srgbClr val="0F172A"/>
                </a:solidFill>
                <a:effectLst/>
                <a:latin typeface="ui-sans-serif"/>
                <a:ea typeface="ＭＳ Ｐゴシック"/>
              </a:rPr>
              <a:t> Imprint on Kong – Build a strong foundation in sniff and indication behavior</a:t>
            </a:r>
          </a:p>
          <a:p>
            <a:pPr>
              <a:buFont typeface="Arial" panose="020B0604020202020204" pitchFamily="34" charset="0"/>
              <a:buChar char="•"/>
            </a:pPr>
            <a:r>
              <a:rPr lang="en-US" b="1">
                <a:solidFill>
                  <a:srgbClr val="0F172A"/>
                </a:solidFill>
                <a:latin typeface="ui-sans-serif"/>
              </a:rPr>
              <a:t>Module 2</a:t>
            </a:r>
            <a:r>
              <a:rPr lang="en-US">
                <a:solidFill>
                  <a:srgbClr val="0F172A"/>
                </a:solidFill>
                <a:latin typeface="ui-sans-serif"/>
              </a:rPr>
              <a:t>: B</a:t>
            </a:r>
            <a:r>
              <a:rPr lang="en-US" b="0" i="0">
                <a:solidFill>
                  <a:srgbClr val="0F172A"/>
                </a:solidFill>
                <a:effectLst/>
                <a:latin typeface="ui-sans-serif"/>
              </a:rPr>
              <a:t>uild search behavior and generalize to new environments</a:t>
            </a:r>
          </a:p>
          <a:p>
            <a:pPr algn="l">
              <a:spcBef>
                <a:spcPts val="600"/>
              </a:spcBef>
              <a:buFont typeface="Arial" panose="020B0604020202020204" pitchFamily="34" charset="0"/>
              <a:buChar char="•"/>
            </a:pPr>
            <a:r>
              <a:rPr lang="en-US" b="1" i="0">
                <a:solidFill>
                  <a:srgbClr val="0F172A"/>
                </a:solidFill>
                <a:effectLst/>
                <a:latin typeface="ui-sans-serif"/>
              </a:rPr>
              <a:t>Module 3:</a:t>
            </a:r>
            <a:r>
              <a:rPr lang="en-US" b="0" i="0">
                <a:solidFill>
                  <a:srgbClr val="0F172A"/>
                </a:solidFill>
                <a:effectLst/>
                <a:latin typeface="ui-sans-serif"/>
              </a:rPr>
              <a:t> Imprint on Target – Transition from Kong to project-specific target odor</a:t>
            </a:r>
          </a:p>
          <a:p>
            <a:pPr algn="l">
              <a:spcBef>
                <a:spcPts val="600"/>
              </a:spcBef>
              <a:buFont typeface="Arial" panose="020B0604020202020204" pitchFamily="34" charset="0"/>
              <a:buChar char="•"/>
            </a:pPr>
            <a:r>
              <a:rPr lang="en-US" b="1" i="0">
                <a:solidFill>
                  <a:srgbClr val="0F172A"/>
                </a:solidFill>
                <a:effectLst/>
                <a:latin typeface="ui-sans-serif"/>
              </a:rPr>
              <a:t>Module 4:</a:t>
            </a:r>
            <a:r>
              <a:rPr lang="en-US" b="0" i="0">
                <a:solidFill>
                  <a:srgbClr val="0F172A"/>
                </a:solidFill>
                <a:effectLst/>
                <a:latin typeface="ui-sans-serif"/>
              </a:rPr>
              <a:t> In-Situ Imprint &amp; Data Collection – Train in realistic environments and learn to record field data using </a:t>
            </a:r>
            <a:r>
              <a:rPr lang="en-US" b="0" i="0" err="1">
                <a:solidFill>
                  <a:srgbClr val="0F172A"/>
                </a:solidFill>
                <a:effectLst/>
                <a:latin typeface="ui-sans-serif"/>
              </a:rPr>
              <a:t>iMapI</a:t>
            </a:r>
            <a:r>
              <a:rPr lang="en-US" err="1">
                <a:solidFill>
                  <a:srgbClr val="0F172A"/>
                </a:solidFill>
                <a:latin typeface="ui-sans-serif"/>
              </a:rPr>
              <a:t>nvasives</a:t>
            </a:r>
            <a:endParaRPr lang="en-US" b="0" i="0">
              <a:solidFill>
                <a:srgbClr val="0F172A"/>
              </a:solidFill>
              <a:effectLst/>
              <a:latin typeface="ui-sans-serif"/>
            </a:endParaRPr>
          </a:p>
          <a:p>
            <a:pPr algn="l">
              <a:spcBef>
                <a:spcPts val="600"/>
              </a:spcBef>
              <a:buFont typeface="Arial" panose="020B0604020202020204" pitchFamily="34" charset="0"/>
              <a:buChar char="•"/>
            </a:pPr>
            <a:r>
              <a:rPr lang="en-US" b="1" i="0">
                <a:solidFill>
                  <a:srgbClr val="0F172A"/>
                </a:solidFill>
                <a:effectLst/>
                <a:latin typeface="ui-sans-serif"/>
              </a:rPr>
              <a:t>Module 5:</a:t>
            </a:r>
            <a:r>
              <a:rPr lang="en-US" b="0" i="0">
                <a:solidFill>
                  <a:srgbClr val="0F172A"/>
                </a:solidFill>
                <a:effectLst/>
                <a:latin typeface="ui-sans-serif"/>
              </a:rPr>
              <a:t> Operational Deployment – Survey site assignments-teams report findings!</a:t>
            </a:r>
          </a:p>
          <a:p>
            <a:pPr algn="l">
              <a:spcBef>
                <a:spcPts val="600"/>
              </a:spcBef>
            </a:pPr>
            <a:endParaRPr lang="en-US" b="0" i="0">
              <a:solidFill>
                <a:srgbClr val="0F172A"/>
              </a:solidFill>
              <a:effectLst/>
              <a:latin typeface="ui-sans-serif"/>
            </a:endParaRPr>
          </a:p>
        </p:txBody>
      </p:sp>
      <p:sp>
        <p:nvSpPr>
          <p:cNvPr id="9" name="TextBox 8">
            <a:extLst>
              <a:ext uri="{FF2B5EF4-FFF2-40B4-BE49-F238E27FC236}">
                <a16:creationId xmlns:a16="http://schemas.microsoft.com/office/drawing/2014/main" id="{131CC434-F2FC-F5C6-D08E-C94906BFD89D}"/>
              </a:ext>
            </a:extLst>
          </p:cNvPr>
          <p:cNvSpPr txBox="1"/>
          <p:nvPr/>
        </p:nvSpPr>
        <p:spPr>
          <a:xfrm>
            <a:off x="784123" y="838200"/>
            <a:ext cx="8153400" cy="584775"/>
          </a:xfrm>
          <a:prstGeom prst="rect">
            <a:avLst/>
          </a:prstGeom>
          <a:noFill/>
        </p:spPr>
        <p:txBody>
          <a:bodyPr wrap="square">
            <a:spAutoFit/>
          </a:bodyPr>
          <a:lstStyle/>
          <a:p>
            <a:pPr algn="ctr">
              <a:buNone/>
            </a:pPr>
            <a:r>
              <a:rPr lang="en-US" sz="3200" i="0">
                <a:solidFill>
                  <a:srgbClr val="0A6C39"/>
                </a:solidFill>
                <a:effectLst/>
                <a:latin typeface="ui-sans-serif"/>
              </a:rPr>
              <a:t>Volunteer Dog Surveyor Program: Curriculum</a:t>
            </a:r>
          </a:p>
        </p:txBody>
      </p:sp>
    </p:spTree>
    <p:extLst>
      <p:ext uri="{BB962C8B-B14F-4D97-AF65-F5344CB8AC3E}">
        <p14:creationId xmlns:p14="http://schemas.microsoft.com/office/powerpoint/2010/main" val="466118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495D-9E92-B7B1-EF8C-E3AC8758C1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CAB707-FFD0-E3EC-8352-63DF7BE838F8}"/>
              </a:ext>
            </a:extLst>
          </p:cNvPr>
          <p:cNvSpPr txBox="1"/>
          <p:nvPr/>
        </p:nvSpPr>
        <p:spPr>
          <a:xfrm>
            <a:off x="381000" y="1219200"/>
            <a:ext cx="8382000" cy="4555093"/>
          </a:xfrm>
          <a:prstGeom prst="rect">
            <a:avLst/>
          </a:prstGeom>
          <a:noFill/>
        </p:spPr>
        <p:txBody>
          <a:bodyPr wrap="square" lIns="91440" tIns="45720" rIns="91440" bIns="45720" anchor="t">
            <a:spAutoFit/>
          </a:bodyPr>
          <a:lstStyle/>
          <a:p>
            <a:pPr algn="ctr"/>
            <a:r>
              <a:rPr lang="en-US" sz="2800" b="1" i="0">
                <a:solidFill>
                  <a:srgbClr val="0F172A"/>
                </a:solidFill>
                <a:effectLst/>
                <a:latin typeface="ui-sans-serif"/>
              </a:rPr>
              <a:t>Throughout your training journey the NYNJTC CDP will be here to support you</a:t>
            </a:r>
          </a:p>
          <a:p>
            <a:pPr algn="ctr"/>
            <a:endParaRPr lang="en-US" sz="2800">
              <a:solidFill>
                <a:srgbClr val="0F172A"/>
              </a:solidFill>
              <a:latin typeface="ui-sans-serif"/>
            </a:endParaRPr>
          </a:p>
          <a:p>
            <a:pPr algn="ctr"/>
            <a:endParaRPr lang="en-US" sz="2800">
              <a:solidFill>
                <a:srgbClr val="0F172A"/>
              </a:solidFill>
              <a:latin typeface="ui-sans-serif"/>
              <a:ea typeface="ＭＳ Ｐゴシック"/>
            </a:endParaRPr>
          </a:p>
          <a:p>
            <a:pPr algn="l">
              <a:buFont typeface="Arial" panose="020B0604020202020204" pitchFamily="34" charset="0"/>
              <a:buChar char="•"/>
            </a:pPr>
            <a:r>
              <a:rPr lang="en-US" b="1">
                <a:solidFill>
                  <a:srgbClr val="0F172A"/>
                </a:solidFill>
                <a:latin typeface="ui-sans-serif"/>
                <a:ea typeface="ＭＳ Ｐゴシック"/>
              </a:rPr>
              <a:t>Office hours</a:t>
            </a:r>
            <a:r>
              <a:rPr lang="en-US">
                <a:solidFill>
                  <a:srgbClr val="0F172A"/>
                </a:solidFill>
                <a:latin typeface="ui-sans-serif"/>
                <a:ea typeface="ＭＳ Ｐゴシック"/>
              </a:rPr>
              <a:t>: Dedicated time each week where participants can phone or chat about training questions, send videos for analysis, or just check in with fun stories!</a:t>
            </a:r>
            <a:endParaRPr lang="en-US" b="0" i="0">
              <a:solidFill>
                <a:srgbClr val="0F172A"/>
              </a:solidFill>
              <a:effectLst/>
              <a:latin typeface="ui-sans-serif"/>
              <a:ea typeface="ＭＳ Ｐゴシック"/>
            </a:endParaRPr>
          </a:p>
          <a:p>
            <a:pPr>
              <a:buFont typeface="Arial" panose="020B0604020202020204" pitchFamily="34" charset="0"/>
              <a:buChar char="•"/>
            </a:pPr>
            <a:endParaRPr lang="en-US">
              <a:solidFill>
                <a:srgbClr val="0F172A"/>
              </a:solidFill>
              <a:latin typeface="ui-sans-serif"/>
              <a:ea typeface="ＭＳ Ｐゴシック"/>
            </a:endParaRPr>
          </a:p>
          <a:p>
            <a:pPr algn="l">
              <a:spcBef>
                <a:spcPts val="600"/>
              </a:spcBef>
              <a:buFont typeface="Arial" panose="020B0604020202020204" pitchFamily="34" charset="0"/>
              <a:buChar char="•"/>
            </a:pPr>
            <a:r>
              <a:rPr lang="en-US" b="1" i="0">
                <a:solidFill>
                  <a:srgbClr val="0F172A"/>
                </a:solidFill>
                <a:effectLst/>
                <a:latin typeface="ui-sans-serif"/>
                <a:ea typeface="ＭＳ Ｐゴシック"/>
              </a:rPr>
              <a:t>Handouts:</a:t>
            </a:r>
            <a:r>
              <a:rPr lang="en-US" b="0" i="0">
                <a:solidFill>
                  <a:srgbClr val="0F172A"/>
                </a:solidFill>
                <a:effectLst/>
                <a:latin typeface="ui-sans-serif"/>
                <a:ea typeface="ＭＳ Ｐゴシック"/>
              </a:rPr>
              <a:t> Streamlined instruction booklets will be provided to all participants</a:t>
            </a:r>
          </a:p>
          <a:p>
            <a:pPr algn="l">
              <a:spcBef>
                <a:spcPts val="600"/>
              </a:spcBef>
              <a:buFont typeface="Arial" panose="020B0604020202020204" pitchFamily="34" charset="0"/>
              <a:buChar char="•"/>
            </a:pPr>
            <a:endParaRPr lang="en-US" b="0" i="0">
              <a:solidFill>
                <a:srgbClr val="0F172A"/>
              </a:solidFill>
              <a:effectLst/>
              <a:latin typeface="ui-sans-serif"/>
            </a:endParaRPr>
          </a:p>
        </p:txBody>
      </p:sp>
    </p:spTree>
    <p:extLst>
      <p:ext uri="{BB962C8B-B14F-4D97-AF65-F5344CB8AC3E}">
        <p14:creationId xmlns:p14="http://schemas.microsoft.com/office/powerpoint/2010/main" val="476107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D8EE-7251-3EFA-EF35-F16F21B606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AD6323-C55B-9970-6B11-B704F4E6C56E}"/>
              </a:ext>
            </a:extLst>
          </p:cNvPr>
          <p:cNvSpPr txBox="1"/>
          <p:nvPr/>
        </p:nvSpPr>
        <p:spPr>
          <a:xfrm>
            <a:off x="381000" y="1219200"/>
            <a:ext cx="8382000" cy="954107"/>
          </a:xfrm>
          <a:prstGeom prst="rect">
            <a:avLst/>
          </a:prstGeom>
          <a:noFill/>
        </p:spPr>
        <p:txBody>
          <a:bodyPr wrap="square" lIns="91440" tIns="45720" rIns="91440" bIns="45720" anchor="t">
            <a:spAutoFit/>
          </a:bodyPr>
          <a:lstStyle/>
          <a:p>
            <a:pPr algn="ctr"/>
            <a:r>
              <a:rPr lang="en-US" sz="2800" b="1" i="0">
                <a:solidFill>
                  <a:srgbClr val="0F172A"/>
                </a:solidFill>
                <a:effectLst/>
                <a:latin typeface="ui-sans-serif"/>
                <a:ea typeface="ＭＳ Ｐゴシック"/>
              </a:rPr>
              <a:t>Throughout your training journey the NYNJTC CDP will be here to support you</a:t>
            </a:r>
          </a:p>
        </p:txBody>
      </p:sp>
      <p:sp>
        <p:nvSpPr>
          <p:cNvPr id="2" name="TextBox 1">
            <a:extLst>
              <a:ext uri="{FF2B5EF4-FFF2-40B4-BE49-F238E27FC236}">
                <a16:creationId xmlns:a16="http://schemas.microsoft.com/office/drawing/2014/main" id="{8A73282E-DC62-9917-C456-2F8C5546A068}"/>
              </a:ext>
            </a:extLst>
          </p:cNvPr>
          <p:cNvSpPr txBox="1"/>
          <p:nvPr/>
        </p:nvSpPr>
        <p:spPr>
          <a:xfrm>
            <a:off x="274320" y="2354580"/>
            <a:ext cx="483108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F172A"/>
                </a:solidFill>
                <a:latin typeface="Arial"/>
                <a:ea typeface="ＭＳ Ｐゴシック"/>
                <a:cs typeface="Arial"/>
              </a:rPr>
              <a:t>Textbook:</a:t>
            </a:r>
            <a:r>
              <a:rPr lang="en-US">
                <a:solidFill>
                  <a:srgbClr val="0F172A"/>
                </a:solidFill>
                <a:latin typeface="Arial"/>
                <a:ea typeface="ＭＳ Ｐゴシック"/>
                <a:cs typeface="Arial"/>
              </a:rPr>
              <a:t> </a:t>
            </a:r>
            <a:r>
              <a:rPr lang="en-US" b="1">
                <a:solidFill>
                  <a:srgbClr val="0F172A"/>
                </a:solidFill>
                <a:latin typeface="Arial"/>
                <a:ea typeface="ＭＳ Ｐゴシック"/>
                <a:cs typeface="Arial"/>
              </a:rPr>
              <a:t>Paul Bunker</a:t>
            </a:r>
            <a:r>
              <a:rPr lang="en-US">
                <a:solidFill>
                  <a:srgbClr val="0F172A"/>
                </a:solidFill>
                <a:latin typeface="Arial"/>
                <a:ea typeface="ＭＳ Ｐゴシック"/>
                <a:cs typeface="Arial"/>
              </a:rPr>
              <a:t> of Chiron K9 and has generously provided his textbook “Imprint Your Detection Dog in 15 Days” at publishing cost to our program !</a:t>
            </a:r>
            <a:endParaRPr lang="en-US">
              <a:solidFill>
                <a:srgbClr val="000000"/>
              </a:solidFill>
              <a:latin typeface="Arial"/>
              <a:ea typeface="ＭＳ Ｐゴシック"/>
              <a:cs typeface="Arial"/>
            </a:endParaRPr>
          </a:p>
          <a:p>
            <a:endParaRPr lang="en-US">
              <a:solidFill>
                <a:srgbClr val="0F172A"/>
              </a:solidFill>
              <a:latin typeface="Arial"/>
              <a:ea typeface="ＭＳ Ｐゴシック"/>
              <a:cs typeface="Arial"/>
            </a:endParaRPr>
          </a:p>
          <a:p>
            <a:r>
              <a:rPr lang="en-US" b="1">
                <a:solidFill>
                  <a:srgbClr val="0F172A"/>
                </a:solidFill>
                <a:latin typeface="Arial"/>
                <a:ea typeface="ＭＳ Ｐゴシック"/>
                <a:cs typeface="Arial"/>
              </a:rPr>
              <a:t>Paula </a:t>
            </a:r>
            <a:r>
              <a:rPr lang="en-US" b="1" err="1">
                <a:solidFill>
                  <a:srgbClr val="0F172A"/>
                </a:solidFill>
                <a:latin typeface="Arial"/>
                <a:ea typeface="ＭＳ Ｐゴシック"/>
                <a:cs typeface="Arial"/>
              </a:rPr>
              <a:t>Cantarelli</a:t>
            </a:r>
            <a:r>
              <a:rPr lang="en-US">
                <a:solidFill>
                  <a:srgbClr val="0F172A"/>
                </a:solidFill>
                <a:latin typeface="Arial"/>
                <a:ea typeface="ＭＳ Ｐゴシック"/>
                <a:cs typeface="Arial"/>
              </a:rPr>
              <a:t> of Poughkeepsie, NY has generously donated a textbook to each volunteer surveyor! </a:t>
            </a:r>
            <a:endParaRPr lang="en-US" b="1">
              <a:solidFill>
                <a:srgbClr val="000000"/>
              </a:solidFill>
              <a:latin typeface="Arial"/>
              <a:ea typeface="ＭＳ Ｐゴシック"/>
              <a:cs typeface="Arial"/>
            </a:endParaRPr>
          </a:p>
          <a:p>
            <a:r>
              <a:rPr lang="en-US" b="1">
                <a:solidFill>
                  <a:srgbClr val="0F172A"/>
                </a:solidFill>
                <a:latin typeface="Arial"/>
                <a:ea typeface="ＭＳ Ｐゴシック"/>
                <a:cs typeface="Arial"/>
              </a:rPr>
              <a:t>Thank you Paul and Paula!</a:t>
            </a:r>
            <a:endParaRPr lang="en-US" b="1">
              <a:latin typeface="Arial"/>
              <a:ea typeface="ＭＳ Ｐゴシック"/>
              <a:cs typeface="Arial"/>
            </a:endParaRPr>
          </a:p>
        </p:txBody>
      </p:sp>
      <p:pic>
        <p:nvPicPr>
          <p:cNvPr id="4" name="Picture 3" descr="A dog looking at the camera&#10;&#10;AI-generated content may be incorrect.">
            <a:extLst>
              <a:ext uri="{FF2B5EF4-FFF2-40B4-BE49-F238E27FC236}">
                <a16:creationId xmlns:a16="http://schemas.microsoft.com/office/drawing/2014/main" id="{F40C3D7E-399B-91B0-B23E-4D4B90516045}"/>
              </a:ext>
            </a:extLst>
          </p:cNvPr>
          <p:cNvPicPr>
            <a:picLocks noChangeAspect="1"/>
          </p:cNvPicPr>
          <p:nvPr/>
        </p:nvPicPr>
        <p:blipFill>
          <a:blip r:embed="rId2"/>
          <a:stretch>
            <a:fillRect/>
          </a:stretch>
        </p:blipFill>
        <p:spPr>
          <a:xfrm>
            <a:off x="5447348" y="2359343"/>
            <a:ext cx="3141345" cy="4143375"/>
          </a:xfrm>
          <a:prstGeom prst="rect">
            <a:avLst/>
          </a:prstGeom>
        </p:spPr>
      </p:pic>
    </p:spTree>
    <p:extLst>
      <p:ext uri="{BB962C8B-B14F-4D97-AF65-F5344CB8AC3E}">
        <p14:creationId xmlns:p14="http://schemas.microsoft.com/office/powerpoint/2010/main" val="1513603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068C2-063C-85B9-9A1F-0F4B01F96BD6}"/>
            </a:ext>
          </a:extLst>
        </p:cNvPr>
        <p:cNvGrpSpPr/>
        <p:nvPr/>
      </p:nvGrpSpPr>
      <p:grpSpPr>
        <a:xfrm>
          <a:off x="0" y="0"/>
          <a:ext cx="0" cy="0"/>
          <a:chOff x="0" y="0"/>
          <a:chExt cx="0" cy="0"/>
        </a:xfrm>
      </p:grpSpPr>
      <p:pic>
        <p:nvPicPr>
          <p:cNvPr id="4" name="Picture 3" descr="A screenshot of a phone&#10;&#10;AI-generated content may be incorrect.">
            <a:extLst>
              <a:ext uri="{FF2B5EF4-FFF2-40B4-BE49-F238E27FC236}">
                <a16:creationId xmlns:a16="http://schemas.microsoft.com/office/drawing/2014/main" id="{C2B056DD-CB8D-9EF1-138B-1612354740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628" y="4799665"/>
            <a:ext cx="4572002" cy="1786215"/>
          </a:xfrm>
          <a:prstGeom prst="rect">
            <a:avLst/>
          </a:prstGeom>
        </p:spPr>
      </p:pic>
      <p:pic>
        <p:nvPicPr>
          <p:cNvPr id="6" name="Picture 5" descr="A person and a dog in a field&#10;&#10;AI-generated content may be incorrect.">
            <a:extLst>
              <a:ext uri="{FF2B5EF4-FFF2-40B4-BE49-F238E27FC236}">
                <a16:creationId xmlns:a16="http://schemas.microsoft.com/office/drawing/2014/main" id="{CB47C369-DA0D-2D58-CE2C-F8539EFFB0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9312" y="1035343"/>
            <a:ext cx="2128585" cy="4814184"/>
          </a:xfrm>
          <a:prstGeom prst="rect">
            <a:avLst/>
          </a:prstGeom>
        </p:spPr>
      </p:pic>
      <p:pic>
        <p:nvPicPr>
          <p:cNvPr id="8" name="Picture 7" descr="A yellow and blue poster with text and images&#10;&#10;AI-generated content may be incorrect.">
            <a:extLst>
              <a:ext uri="{FF2B5EF4-FFF2-40B4-BE49-F238E27FC236}">
                <a16:creationId xmlns:a16="http://schemas.microsoft.com/office/drawing/2014/main" id="{2A59A735-BD26-9C7E-6C72-5A82C9CAF8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33214" y="1103963"/>
            <a:ext cx="3477572" cy="3539571"/>
          </a:xfrm>
          <a:prstGeom prst="rect">
            <a:avLst/>
          </a:prstGeom>
        </p:spPr>
      </p:pic>
      <p:sp>
        <p:nvSpPr>
          <p:cNvPr id="10" name="TextBox 9">
            <a:extLst>
              <a:ext uri="{FF2B5EF4-FFF2-40B4-BE49-F238E27FC236}">
                <a16:creationId xmlns:a16="http://schemas.microsoft.com/office/drawing/2014/main" id="{2F477AE2-4F25-1967-2674-17DE2AE2EB4B}"/>
              </a:ext>
            </a:extLst>
          </p:cNvPr>
          <p:cNvSpPr txBox="1"/>
          <p:nvPr/>
        </p:nvSpPr>
        <p:spPr>
          <a:xfrm>
            <a:off x="228600" y="1295400"/>
            <a:ext cx="2133600" cy="1200329"/>
          </a:xfrm>
          <a:prstGeom prst="rect">
            <a:avLst/>
          </a:prstGeom>
          <a:noFill/>
        </p:spPr>
        <p:txBody>
          <a:bodyPr wrap="square" rtlCol="0">
            <a:spAutoFit/>
          </a:bodyPr>
          <a:lstStyle/>
          <a:p>
            <a:r>
              <a:rPr lang="en-US" b="1"/>
              <a:t>Other great resources to check out:</a:t>
            </a:r>
          </a:p>
        </p:txBody>
      </p:sp>
      <p:pic>
        <p:nvPicPr>
          <p:cNvPr id="14" name="Picture 13" descr="A logo for a company&#10;&#10;AI-generated content may be incorrect.">
            <a:extLst>
              <a:ext uri="{FF2B5EF4-FFF2-40B4-BE49-F238E27FC236}">
                <a16:creationId xmlns:a16="http://schemas.microsoft.com/office/drawing/2014/main" id="{2E4EA117-8206-02CD-D5D4-7FD04D714E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2651860"/>
            <a:ext cx="2033968" cy="1581150"/>
          </a:xfrm>
          <a:prstGeom prst="rect">
            <a:avLst/>
          </a:prstGeom>
        </p:spPr>
      </p:pic>
      <p:pic>
        <p:nvPicPr>
          <p:cNvPr id="16" name="Picture 15" descr="A logo with a blue and white design&#10;&#10;AI-generated content may be incorrect.">
            <a:extLst>
              <a:ext uri="{FF2B5EF4-FFF2-40B4-BE49-F238E27FC236}">
                <a16:creationId xmlns:a16="http://schemas.microsoft.com/office/drawing/2014/main" id="{CBBAC428-DABF-0AD5-AD97-46AC35C786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0630" y="5111331"/>
            <a:ext cx="3810000" cy="1600200"/>
          </a:xfrm>
          <a:prstGeom prst="rect">
            <a:avLst/>
          </a:prstGeom>
        </p:spPr>
      </p:pic>
    </p:spTree>
    <p:extLst>
      <p:ext uri="{BB962C8B-B14F-4D97-AF65-F5344CB8AC3E}">
        <p14:creationId xmlns:p14="http://schemas.microsoft.com/office/powerpoint/2010/main" val="2851355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262AF-C1E3-E046-D891-53A01D556F2A}"/>
            </a:ext>
          </a:extLst>
        </p:cNvPr>
        <p:cNvGrpSpPr/>
        <p:nvPr/>
      </p:nvGrpSpPr>
      <p:grpSpPr>
        <a:xfrm>
          <a:off x="0" y="0"/>
          <a:ext cx="0" cy="0"/>
          <a:chOff x="0" y="0"/>
          <a:chExt cx="0" cy="0"/>
        </a:xfrm>
      </p:grpSpPr>
      <p:pic>
        <p:nvPicPr>
          <p:cNvPr id="4" name="Picture 3" descr="A person sitting with a dog&#10;&#10;AI-generated content may be incorrect.">
            <a:extLst>
              <a:ext uri="{FF2B5EF4-FFF2-40B4-BE49-F238E27FC236}">
                <a16:creationId xmlns:a16="http://schemas.microsoft.com/office/drawing/2014/main" id="{9D72A670-B58E-B12C-BEE2-30B193D7A5A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572000" y="2996002"/>
            <a:ext cx="4517923" cy="3052651"/>
          </a:xfrm>
          <a:prstGeom prst="rect">
            <a:avLst/>
          </a:prstGeom>
        </p:spPr>
      </p:pic>
      <p:sp>
        <p:nvSpPr>
          <p:cNvPr id="3" name="TextBox 2">
            <a:extLst>
              <a:ext uri="{FF2B5EF4-FFF2-40B4-BE49-F238E27FC236}">
                <a16:creationId xmlns:a16="http://schemas.microsoft.com/office/drawing/2014/main" id="{D505D927-9A2A-4B0F-9856-F9DBF51198A4}"/>
              </a:ext>
            </a:extLst>
          </p:cNvPr>
          <p:cNvSpPr txBox="1"/>
          <p:nvPr/>
        </p:nvSpPr>
        <p:spPr>
          <a:xfrm>
            <a:off x="381000" y="1752600"/>
            <a:ext cx="4953000" cy="4016484"/>
          </a:xfrm>
          <a:prstGeom prst="rect">
            <a:avLst/>
          </a:prstGeom>
          <a:noFill/>
        </p:spPr>
        <p:txBody>
          <a:bodyPr wrap="square">
            <a:spAutoFit/>
          </a:bodyPr>
          <a:lstStyle/>
          <a:p>
            <a:pPr algn="l">
              <a:buNone/>
            </a:pPr>
            <a:r>
              <a:rPr lang="en-US" b="1" i="0">
                <a:solidFill>
                  <a:srgbClr val="0F172A"/>
                </a:solidFill>
                <a:effectLst/>
                <a:latin typeface="ui-sans-serif"/>
              </a:rPr>
              <a:t>Program Goals &amp; Takeaways</a:t>
            </a:r>
          </a:p>
          <a:p>
            <a:pPr algn="l">
              <a:buNone/>
            </a:pPr>
            <a:endParaRPr lang="en-US" b="1" i="0">
              <a:solidFill>
                <a:srgbClr val="0F172A"/>
              </a:solidFill>
              <a:effectLst/>
              <a:latin typeface="ui-sans-serif"/>
            </a:endParaRPr>
          </a:p>
          <a:p>
            <a:pPr algn="l">
              <a:buNone/>
            </a:pPr>
            <a:endParaRPr lang="en-US" b="1">
              <a:solidFill>
                <a:srgbClr val="0F172A"/>
              </a:solidFill>
              <a:latin typeface="ui-sans-serif"/>
            </a:endParaRPr>
          </a:p>
          <a:p>
            <a:pPr algn="l">
              <a:buNone/>
            </a:pPr>
            <a:endParaRPr lang="en-US" b="1" i="0">
              <a:solidFill>
                <a:srgbClr val="0F172A"/>
              </a:solidFill>
              <a:effectLst/>
              <a:latin typeface="ui-sans-serif"/>
            </a:endParaRPr>
          </a:p>
          <a:p>
            <a:pPr marL="342900" indent="-342900" algn="l">
              <a:spcBef>
                <a:spcPts val="600"/>
              </a:spcBef>
              <a:buFont typeface="Arial" panose="020B0604020202020204" pitchFamily="34" charset="0"/>
              <a:buChar char="•"/>
            </a:pPr>
            <a:r>
              <a:rPr lang="en-US" b="0" i="0">
                <a:solidFill>
                  <a:srgbClr val="0F172A"/>
                </a:solidFill>
                <a:effectLst/>
                <a:latin typeface="ui-sans-serif"/>
              </a:rPr>
              <a:t>Provide hands-on training and mentorship throughout the process</a:t>
            </a:r>
          </a:p>
          <a:p>
            <a:pPr marL="342900" indent="-342900" algn="l">
              <a:spcBef>
                <a:spcPts val="600"/>
              </a:spcBef>
              <a:buFont typeface="Arial" panose="020B0604020202020204" pitchFamily="34" charset="0"/>
              <a:buChar char="•"/>
            </a:pPr>
            <a:r>
              <a:rPr lang="en-US" b="0" i="0">
                <a:solidFill>
                  <a:srgbClr val="0F172A"/>
                </a:solidFill>
                <a:effectLst/>
                <a:latin typeface="ui-sans-serif"/>
              </a:rPr>
              <a:t>Create a </a:t>
            </a:r>
            <a:r>
              <a:rPr lang="en-US" b="1" i="0">
                <a:solidFill>
                  <a:srgbClr val="0F172A"/>
                </a:solidFill>
                <a:effectLst/>
                <a:latin typeface="ui-sans-serif"/>
              </a:rPr>
              <a:t>community</a:t>
            </a:r>
            <a:r>
              <a:rPr lang="en-US" b="0" i="0">
                <a:solidFill>
                  <a:srgbClr val="0F172A"/>
                </a:solidFill>
                <a:effectLst/>
                <a:latin typeface="ui-sans-serif"/>
              </a:rPr>
              <a:t> of passionate dog and human volunteers supporting ecological stewardship</a:t>
            </a:r>
          </a:p>
          <a:p>
            <a:pPr marL="342900" indent="-342900" algn="l">
              <a:spcBef>
                <a:spcPts val="600"/>
              </a:spcBef>
              <a:buFont typeface="Arial" panose="020B0604020202020204" pitchFamily="34" charset="0"/>
              <a:buChar char="•"/>
            </a:pPr>
            <a:r>
              <a:rPr lang="en-US" b="1">
                <a:solidFill>
                  <a:srgbClr val="0F172A"/>
                </a:solidFill>
                <a:latin typeface="ui-sans-serif"/>
              </a:rPr>
              <a:t>Have fun!</a:t>
            </a:r>
            <a:endParaRPr lang="en-US" b="1" i="0">
              <a:solidFill>
                <a:srgbClr val="0F172A"/>
              </a:solidFill>
              <a:effectLst/>
              <a:latin typeface="ui-sans-serif"/>
            </a:endParaRPr>
          </a:p>
        </p:txBody>
      </p:sp>
      <p:sp>
        <p:nvSpPr>
          <p:cNvPr id="9" name="TextBox 8">
            <a:extLst>
              <a:ext uri="{FF2B5EF4-FFF2-40B4-BE49-F238E27FC236}">
                <a16:creationId xmlns:a16="http://schemas.microsoft.com/office/drawing/2014/main" id="{B32D5F39-F0DE-99F0-6B11-8BAA337B95A2}"/>
              </a:ext>
            </a:extLst>
          </p:cNvPr>
          <p:cNvSpPr txBox="1"/>
          <p:nvPr/>
        </p:nvSpPr>
        <p:spPr>
          <a:xfrm>
            <a:off x="784123" y="838200"/>
            <a:ext cx="8153400" cy="584775"/>
          </a:xfrm>
          <a:prstGeom prst="rect">
            <a:avLst/>
          </a:prstGeom>
          <a:noFill/>
        </p:spPr>
        <p:txBody>
          <a:bodyPr wrap="square">
            <a:spAutoFit/>
          </a:bodyPr>
          <a:lstStyle/>
          <a:p>
            <a:pPr algn="ctr">
              <a:buNone/>
            </a:pPr>
            <a:r>
              <a:rPr lang="en-US" sz="3200" i="0">
                <a:solidFill>
                  <a:srgbClr val="0A6C39"/>
                </a:solidFill>
                <a:effectLst/>
                <a:latin typeface="ui-sans-serif"/>
              </a:rPr>
              <a:t>Volunteer Dog Surveyor Program: Curriculum</a:t>
            </a:r>
          </a:p>
        </p:txBody>
      </p:sp>
      <p:sp>
        <p:nvSpPr>
          <p:cNvPr id="5" name="TextBox 4">
            <a:extLst>
              <a:ext uri="{FF2B5EF4-FFF2-40B4-BE49-F238E27FC236}">
                <a16:creationId xmlns:a16="http://schemas.microsoft.com/office/drawing/2014/main" id="{B092E8B9-1A3D-8F45-BEA2-FC9BC3F9F7B7}"/>
              </a:ext>
            </a:extLst>
          </p:cNvPr>
          <p:cNvSpPr txBox="1"/>
          <p:nvPr/>
        </p:nvSpPr>
        <p:spPr>
          <a:xfrm>
            <a:off x="381000" y="2444573"/>
            <a:ext cx="7239000" cy="830997"/>
          </a:xfrm>
          <a:prstGeom prst="rect">
            <a:avLst/>
          </a:prstGeom>
          <a:noFill/>
        </p:spPr>
        <p:txBody>
          <a:bodyPr wrap="square" rtlCol="0">
            <a:spAutoFit/>
          </a:bodyPr>
          <a:lstStyle/>
          <a:p>
            <a:pPr marL="342900" indent="-342900">
              <a:buFont typeface="Arial" panose="020B0604020202020204" pitchFamily="34" charset="0"/>
              <a:buChar char="•"/>
            </a:pPr>
            <a:r>
              <a:rPr lang="en-US" b="0" i="0">
                <a:solidFill>
                  <a:srgbClr val="0F172A"/>
                </a:solidFill>
                <a:effectLst/>
                <a:latin typeface="ui-sans-serif"/>
              </a:rPr>
              <a:t>Empower dog-handler teams to contribute to local conservation efforts</a:t>
            </a:r>
          </a:p>
        </p:txBody>
      </p:sp>
    </p:spTree>
    <p:extLst>
      <p:ext uri="{BB962C8B-B14F-4D97-AF65-F5344CB8AC3E}">
        <p14:creationId xmlns:p14="http://schemas.microsoft.com/office/powerpoint/2010/main" val="4143629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E4E0A-EE1B-7D0C-55D9-B4918028AB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CF2DB4-80FE-D620-C870-358865E4DC36}"/>
              </a:ext>
            </a:extLst>
          </p:cNvPr>
          <p:cNvSpPr txBox="1"/>
          <p:nvPr/>
        </p:nvSpPr>
        <p:spPr>
          <a:xfrm>
            <a:off x="381000" y="1586615"/>
            <a:ext cx="8382000" cy="5262979"/>
          </a:xfrm>
          <a:prstGeom prst="rect">
            <a:avLst/>
          </a:prstGeom>
          <a:noFill/>
        </p:spPr>
        <p:txBody>
          <a:bodyPr wrap="square">
            <a:spAutoFit/>
          </a:bodyPr>
          <a:lstStyle/>
          <a:p>
            <a:pPr algn="ctr">
              <a:buNone/>
            </a:pPr>
            <a:r>
              <a:rPr lang="en-US" b="1" i="0">
                <a:solidFill>
                  <a:srgbClr val="0F172A"/>
                </a:solidFill>
                <a:effectLst/>
                <a:latin typeface="ui-sans-serif"/>
              </a:rPr>
              <a:t>Ready to Get Involved? You will receive an email after this workshop with options to:</a:t>
            </a:r>
          </a:p>
          <a:p>
            <a:pPr algn="ctr">
              <a:buNone/>
            </a:pPr>
            <a:endParaRPr lang="en-US" b="1" i="0">
              <a:solidFill>
                <a:srgbClr val="0F172A"/>
              </a:solidFill>
              <a:effectLst/>
              <a:latin typeface="ui-sans-serif"/>
            </a:endParaRPr>
          </a:p>
          <a:p>
            <a:pPr algn="ctr">
              <a:buNone/>
            </a:pPr>
            <a:r>
              <a:rPr lang="en-US" b="1" i="0">
                <a:solidFill>
                  <a:srgbClr val="0F172A"/>
                </a:solidFill>
                <a:effectLst/>
                <a:latin typeface="ui-sans-serif"/>
              </a:rPr>
              <a:t>1) Register as a Trail Conference volunteer</a:t>
            </a:r>
          </a:p>
          <a:p>
            <a:pPr marL="342900" indent="-342900" algn="ctr">
              <a:buFont typeface="Arial" panose="020B0604020202020204" pitchFamily="34" charset="0"/>
              <a:buChar char="•"/>
            </a:pPr>
            <a:r>
              <a:rPr lang="en-US" b="0" i="0" u="none" strike="noStrike">
                <a:solidFill>
                  <a:srgbClr val="212121"/>
                </a:solidFill>
                <a:effectLst/>
                <a:latin typeface="Microsoft Sans Serif" panose="020B0604020202020204" pitchFamily="34" charset="0"/>
                <a:cs typeface="Microsoft Sans Serif" panose="020B0604020202020204" pitchFamily="34" charset="0"/>
              </a:rPr>
              <a:t>Gain access to your Dashboard and the Learning Library, as well as legal forms like Code of Conduct, policies, </a:t>
            </a:r>
            <a:r>
              <a:rPr lang="en-US" err="1">
                <a:solidFill>
                  <a:srgbClr val="212121"/>
                </a:solidFill>
                <a:latin typeface="Microsoft Sans Serif" panose="020B0604020202020204" pitchFamily="34" charset="0"/>
                <a:cs typeface="Microsoft Sans Serif" panose="020B0604020202020204" pitchFamily="34" charset="0"/>
              </a:rPr>
              <a:t>etc</a:t>
            </a:r>
            <a:endParaRPr lang="en-US" b="0" i="0" u="none" strike="noStrike">
              <a:solidFill>
                <a:srgbClr val="212121"/>
              </a:solidFill>
              <a:effectLst/>
              <a:latin typeface="Microsoft Sans Serif" panose="020B0604020202020204" pitchFamily="34" charset="0"/>
              <a:cs typeface="Microsoft Sans Serif" panose="020B0604020202020204" pitchFamily="34" charset="0"/>
            </a:endParaRPr>
          </a:p>
          <a:p>
            <a:pPr algn="ctr">
              <a:buNone/>
            </a:pPr>
            <a:endParaRPr lang="en-US" b="0" i="0">
              <a:solidFill>
                <a:srgbClr val="0F172A"/>
              </a:solidFill>
              <a:effectLst/>
              <a:latin typeface="ui-sans-serif"/>
            </a:endParaRPr>
          </a:p>
          <a:p>
            <a:pPr algn="ctr">
              <a:buNone/>
            </a:pPr>
            <a:r>
              <a:rPr lang="en-US" b="1" i="0">
                <a:solidFill>
                  <a:srgbClr val="0F172A"/>
                </a:solidFill>
                <a:effectLst/>
                <a:latin typeface="ui-sans-serif"/>
              </a:rPr>
              <a:t>2) Sign up for Workshop </a:t>
            </a:r>
            <a:r>
              <a:rPr lang="en-US" b="1">
                <a:solidFill>
                  <a:srgbClr val="0F172A"/>
                </a:solidFill>
                <a:latin typeface="ui-sans-serif"/>
              </a:rPr>
              <a:t>2: In-person at Lewisboro Town Park</a:t>
            </a:r>
          </a:p>
          <a:p>
            <a:pPr algn="ctr">
              <a:buNone/>
            </a:pPr>
            <a:r>
              <a:rPr lang="en-US">
                <a:solidFill>
                  <a:srgbClr val="0F172A"/>
                </a:solidFill>
                <a:latin typeface="ui-sans-serif"/>
              </a:rPr>
              <a:t>Saturday May 10</a:t>
            </a:r>
            <a:r>
              <a:rPr lang="en-US" baseline="30000">
                <a:solidFill>
                  <a:srgbClr val="0F172A"/>
                </a:solidFill>
                <a:latin typeface="ui-sans-serif"/>
              </a:rPr>
              <a:t>th </a:t>
            </a:r>
            <a:r>
              <a:rPr lang="en-US">
                <a:solidFill>
                  <a:srgbClr val="0F172A"/>
                </a:solidFill>
                <a:latin typeface="ui-sans-serif"/>
              </a:rPr>
              <a:t>9:30-11:30am</a:t>
            </a:r>
          </a:p>
          <a:p>
            <a:pPr marL="342900" indent="-342900" algn="ctr">
              <a:buFont typeface="Arial" panose="020B0604020202020204" pitchFamily="34" charset="0"/>
              <a:buChar char="•"/>
            </a:pPr>
            <a:r>
              <a:rPr lang="en-US">
                <a:solidFill>
                  <a:srgbClr val="0F172A"/>
                </a:solidFill>
                <a:latin typeface="ui-sans-serif"/>
              </a:rPr>
              <a:t>NYNJTC detection dog demo</a:t>
            </a:r>
          </a:p>
          <a:p>
            <a:pPr marL="342900" indent="-342900" algn="ctr">
              <a:buFont typeface="Arial" panose="020B0604020202020204" pitchFamily="34" charset="0"/>
              <a:buChar char="•"/>
            </a:pPr>
            <a:r>
              <a:rPr lang="en-US">
                <a:solidFill>
                  <a:srgbClr val="0F172A"/>
                </a:solidFill>
                <a:latin typeface="ui-sans-serif"/>
              </a:rPr>
              <a:t>Bring your dog! 10 working spots </a:t>
            </a:r>
          </a:p>
          <a:p>
            <a:pPr marL="342900" indent="-342900" algn="ctr">
              <a:buFont typeface="Arial" panose="020B0604020202020204" pitchFamily="34" charset="0"/>
              <a:buChar char="•"/>
            </a:pPr>
            <a:r>
              <a:rPr lang="en-US">
                <a:solidFill>
                  <a:srgbClr val="0F172A"/>
                </a:solidFill>
                <a:latin typeface="ui-sans-serif"/>
              </a:rPr>
              <a:t>Guided hike to see target plant in-situ</a:t>
            </a:r>
          </a:p>
          <a:p>
            <a:pPr marL="342900" indent="-342900" algn="ctr">
              <a:buFont typeface="Arial" panose="020B0604020202020204" pitchFamily="34" charset="0"/>
              <a:buChar char="•"/>
            </a:pPr>
            <a:r>
              <a:rPr lang="en-US">
                <a:solidFill>
                  <a:srgbClr val="0F172A"/>
                </a:solidFill>
                <a:latin typeface="ui-sans-serif"/>
              </a:rPr>
              <a:t>Receive your target samples </a:t>
            </a:r>
            <a:br>
              <a:rPr lang="en-US"/>
            </a:br>
            <a:endParaRPr lang="en-US" b="0" i="0">
              <a:solidFill>
                <a:srgbClr val="0F172A"/>
              </a:solidFill>
              <a:effectLst/>
              <a:latin typeface="ui-sans-serif"/>
            </a:endParaRPr>
          </a:p>
        </p:txBody>
      </p:sp>
      <p:sp>
        <p:nvSpPr>
          <p:cNvPr id="9" name="TextBox 8">
            <a:extLst>
              <a:ext uri="{FF2B5EF4-FFF2-40B4-BE49-F238E27FC236}">
                <a16:creationId xmlns:a16="http://schemas.microsoft.com/office/drawing/2014/main" id="{A93FAC48-2C89-DDDC-EBDA-C242D802CBE1}"/>
              </a:ext>
            </a:extLst>
          </p:cNvPr>
          <p:cNvSpPr txBox="1"/>
          <p:nvPr/>
        </p:nvSpPr>
        <p:spPr>
          <a:xfrm>
            <a:off x="228600" y="152400"/>
            <a:ext cx="8458200" cy="1200329"/>
          </a:xfrm>
          <a:prstGeom prst="rect">
            <a:avLst/>
          </a:prstGeom>
          <a:solidFill>
            <a:schemeClr val="bg1"/>
          </a:solidFill>
        </p:spPr>
        <p:txBody>
          <a:bodyPr wrap="square">
            <a:spAutoFit/>
          </a:bodyPr>
          <a:lstStyle/>
          <a:p>
            <a:pPr algn="ctr">
              <a:buNone/>
            </a:pPr>
            <a:r>
              <a:rPr lang="en-US" sz="3600" i="0">
                <a:solidFill>
                  <a:srgbClr val="0A6C39"/>
                </a:solidFill>
                <a:effectLst/>
                <a:latin typeface="ui-sans-serif"/>
              </a:rPr>
              <a:t>Volunteer Dog Surveyor Program: </a:t>
            </a:r>
          </a:p>
          <a:p>
            <a:pPr algn="ctr">
              <a:buNone/>
            </a:pPr>
            <a:r>
              <a:rPr lang="en-US" sz="3600" i="0">
                <a:solidFill>
                  <a:srgbClr val="0A6C39"/>
                </a:solidFill>
                <a:effectLst/>
                <a:latin typeface="ui-sans-serif"/>
              </a:rPr>
              <a:t>Next Steps</a:t>
            </a:r>
          </a:p>
        </p:txBody>
      </p:sp>
    </p:spTree>
    <p:extLst>
      <p:ext uri="{BB962C8B-B14F-4D97-AF65-F5344CB8AC3E}">
        <p14:creationId xmlns:p14="http://schemas.microsoft.com/office/powerpoint/2010/main" val="1917853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 y="1447800"/>
            <a:ext cx="9149862" cy="533400"/>
          </a:xfrm>
        </p:spPr>
        <p:txBody>
          <a:bodyPr/>
          <a:lstStyle/>
          <a:p>
            <a:r>
              <a:rPr lang="en-US"/>
              <a:t>The Invasive Species Problem</a:t>
            </a:r>
            <a:br>
              <a:rPr lang="en-US"/>
            </a:br>
            <a:endParaRPr lang="en-US"/>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2133600"/>
            <a:ext cx="5715000" cy="2867709"/>
          </a:xfrm>
          <a:prstGeom prst="rect">
            <a:avLst/>
          </a:prstGeom>
        </p:spPr>
      </p:pic>
      <p:sp>
        <p:nvSpPr>
          <p:cNvPr id="4" name="Content Placeholder 2"/>
          <p:cNvSpPr>
            <a:spLocks noGrp="1"/>
          </p:cNvSpPr>
          <p:nvPr>
            <p:ph idx="1"/>
          </p:nvPr>
        </p:nvSpPr>
        <p:spPr>
          <a:xfrm>
            <a:off x="381000" y="5410200"/>
            <a:ext cx="8458200" cy="914400"/>
          </a:xfrm>
          <a:solidFill>
            <a:schemeClr val="bg2">
              <a:lumMod val="90000"/>
            </a:schemeClr>
          </a:solidFill>
        </p:spPr>
        <p:txBody>
          <a:bodyPr>
            <a:normAutofit fontScale="92500" lnSpcReduction="20000"/>
          </a:bodyPr>
          <a:lstStyle/>
          <a:p>
            <a:r>
              <a:rPr lang="en-US" b="1"/>
              <a:t>Species transported from another region of world that becomes established, spreads rapidly and threatens local biodiversity, the economy or human health</a:t>
            </a:r>
          </a:p>
        </p:txBody>
      </p:sp>
    </p:spTree>
    <p:extLst>
      <p:ext uri="{BB962C8B-B14F-4D97-AF65-F5344CB8AC3E}">
        <p14:creationId xmlns:p14="http://schemas.microsoft.com/office/powerpoint/2010/main" val="566068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BA94-DB83-1FD1-A2AE-9C21062C2BE9}"/>
              </a:ext>
            </a:extLst>
          </p:cNvPr>
          <p:cNvSpPr>
            <a:spLocks noGrp="1"/>
          </p:cNvSpPr>
          <p:nvPr>
            <p:ph type="title"/>
          </p:nvPr>
        </p:nvSpPr>
        <p:spPr>
          <a:xfrm>
            <a:off x="381000" y="1191491"/>
            <a:ext cx="9149862" cy="533400"/>
          </a:xfrm>
        </p:spPr>
        <p:txBody>
          <a:bodyPr/>
          <a:lstStyle/>
          <a:p>
            <a:r>
              <a:rPr lang="en-US" sz="2400"/>
              <a:t>Volunteer Dog Surveyor Program Name Suggestions! </a:t>
            </a:r>
            <a:br>
              <a:rPr lang="en-US" sz="2400"/>
            </a:br>
            <a:endParaRPr lang="en-US" sz="2400"/>
          </a:p>
        </p:txBody>
      </p:sp>
      <p:sp>
        <p:nvSpPr>
          <p:cNvPr id="3" name="Content Placeholder 2">
            <a:extLst>
              <a:ext uri="{FF2B5EF4-FFF2-40B4-BE49-F238E27FC236}">
                <a16:creationId xmlns:a16="http://schemas.microsoft.com/office/drawing/2014/main" id="{9718AE86-2945-0BBF-92B6-8282AED1859A}"/>
              </a:ext>
            </a:extLst>
          </p:cNvPr>
          <p:cNvSpPr>
            <a:spLocks noGrp="1"/>
          </p:cNvSpPr>
          <p:nvPr>
            <p:ph idx="1"/>
          </p:nvPr>
        </p:nvSpPr>
        <p:spPr>
          <a:xfrm>
            <a:off x="685800" y="1524000"/>
            <a:ext cx="5867400" cy="4953000"/>
          </a:xfrm>
        </p:spPr>
        <p:txBody>
          <a:bodyPr/>
          <a:lstStyle/>
          <a:p>
            <a:pPr marL="0" indent="0">
              <a:buNone/>
            </a:pPr>
            <a:r>
              <a:rPr lang="en-US" sz="1600"/>
              <a:t>Super Sniffers Survey Program</a:t>
            </a:r>
          </a:p>
          <a:p>
            <a:pPr marL="0" indent="0">
              <a:buNone/>
            </a:pPr>
            <a:r>
              <a:rPr lang="en-US" sz="1600"/>
              <a:t>Paw Patrol</a:t>
            </a:r>
          </a:p>
          <a:p>
            <a:pPr marL="0" indent="0">
              <a:buNone/>
            </a:pPr>
            <a:r>
              <a:rPr lang="en-US" sz="1600"/>
              <a:t>Canine Rhinarium Species Exotica</a:t>
            </a:r>
          </a:p>
          <a:p>
            <a:pPr marL="0" indent="0">
              <a:buNone/>
            </a:pPr>
            <a:r>
              <a:rPr lang="en-US" sz="1600"/>
              <a:t>The Nose Knows</a:t>
            </a:r>
          </a:p>
          <a:p>
            <a:pPr marL="0" indent="0">
              <a:buNone/>
            </a:pPr>
            <a:r>
              <a:rPr lang="en-US" sz="1600"/>
              <a:t>Nosey Bark</a:t>
            </a:r>
          </a:p>
          <a:p>
            <a:pPr marL="0" indent="0">
              <a:buNone/>
            </a:pPr>
            <a:r>
              <a:rPr lang="en-US" sz="1600"/>
              <a:t>Super Trail Dog</a:t>
            </a:r>
          </a:p>
          <a:p>
            <a:pPr marL="0" indent="0">
              <a:buNone/>
            </a:pPr>
            <a:r>
              <a:rPr lang="en-US" sz="1600" err="1"/>
              <a:t>Scentinels</a:t>
            </a:r>
            <a:endParaRPr lang="en-US" sz="1600"/>
          </a:p>
          <a:p>
            <a:pPr marL="0" indent="0">
              <a:buNone/>
            </a:pPr>
            <a:r>
              <a:rPr lang="en-US" sz="1600"/>
              <a:t>Surveyor Snoots</a:t>
            </a:r>
          </a:p>
          <a:p>
            <a:pPr marL="0" indent="0">
              <a:buNone/>
            </a:pPr>
            <a:r>
              <a:rPr lang="en-US" sz="1600"/>
              <a:t>Noses for Conservation</a:t>
            </a:r>
          </a:p>
          <a:p>
            <a:pPr marL="0" indent="0">
              <a:buNone/>
            </a:pPr>
            <a:r>
              <a:rPr lang="en-US" sz="1600"/>
              <a:t>Sniffing for Surveillance</a:t>
            </a:r>
          </a:p>
          <a:p>
            <a:pPr marL="0" indent="0">
              <a:buNone/>
            </a:pPr>
            <a:r>
              <a:rPr lang="en-US" sz="1600"/>
              <a:t>Audrey Hepburn</a:t>
            </a:r>
          </a:p>
          <a:p>
            <a:pPr marL="0" indent="0">
              <a:buNone/>
            </a:pPr>
            <a:r>
              <a:rPr lang="en-US" sz="1600"/>
              <a:t>Seal Team Sniff</a:t>
            </a:r>
          </a:p>
          <a:p>
            <a:pPr marL="0" indent="0">
              <a:buNone/>
            </a:pPr>
            <a:r>
              <a:rPr lang="en-US" sz="1600"/>
              <a:t>Canine Census Crew</a:t>
            </a:r>
          </a:p>
          <a:p>
            <a:pPr marL="0" indent="0">
              <a:buNone/>
            </a:pPr>
            <a:r>
              <a:rPr lang="en-US" sz="1600"/>
              <a:t>The Doggie Data Collectors</a:t>
            </a:r>
          </a:p>
          <a:p>
            <a:pPr marL="0" indent="0">
              <a:buNone/>
            </a:pPr>
            <a:r>
              <a:rPr lang="en-US" sz="1600"/>
              <a:t>Volunteer Sniff Rangers</a:t>
            </a:r>
          </a:p>
          <a:p>
            <a:pPr marL="0" indent="0">
              <a:buNone/>
            </a:pPr>
            <a:r>
              <a:rPr lang="en-US" sz="1600" err="1"/>
              <a:t>Kanine</a:t>
            </a:r>
            <a:r>
              <a:rPr lang="en-US" sz="1600"/>
              <a:t> </a:t>
            </a:r>
            <a:r>
              <a:rPr lang="en-US" sz="1600" err="1"/>
              <a:t>Conserveyors</a:t>
            </a:r>
            <a:endParaRPr lang="en-US" sz="1600"/>
          </a:p>
          <a:p>
            <a:pPr marL="0" indent="0">
              <a:buNone/>
            </a:pPr>
            <a:endParaRPr lang="en-US" sz="1300"/>
          </a:p>
        </p:txBody>
      </p:sp>
      <p:sp>
        <p:nvSpPr>
          <p:cNvPr id="4" name="TextBox 3">
            <a:extLst>
              <a:ext uri="{FF2B5EF4-FFF2-40B4-BE49-F238E27FC236}">
                <a16:creationId xmlns:a16="http://schemas.microsoft.com/office/drawing/2014/main" id="{12D7C285-8C00-1BAA-7065-7D37170AF663}"/>
              </a:ext>
            </a:extLst>
          </p:cNvPr>
          <p:cNvSpPr txBox="1"/>
          <p:nvPr/>
        </p:nvSpPr>
        <p:spPr>
          <a:xfrm>
            <a:off x="4682836" y="1524000"/>
            <a:ext cx="4495800" cy="5170646"/>
          </a:xfrm>
          <a:prstGeom prst="rect">
            <a:avLst/>
          </a:prstGeom>
          <a:noFill/>
        </p:spPr>
        <p:txBody>
          <a:bodyPr wrap="square" rtlCol="0">
            <a:spAutoFit/>
          </a:bodyPr>
          <a:lstStyle/>
          <a:p>
            <a:r>
              <a:rPr lang="en-US" sz="1600"/>
              <a:t>Future </a:t>
            </a:r>
            <a:r>
              <a:rPr lang="en-US" sz="1600" err="1"/>
              <a:t>Dogtors</a:t>
            </a:r>
            <a:r>
              <a:rPr lang="en-US" sz="1600"/>
              <a:t> of NY/NJ TC</a:t>
            </a:r>
          </a:p>
          <a:p>
            <a:r>
              <a:rPr lang="en-US" sz="1600"/>
              <a:t>Tails on Trails: Sniff ‘</a:t>
            </a:r>
            <a:r>
              <a:rPr lang="en-US" sz="1600" err="1"/>
              <a:t>em</a:t>
            </a:r>
            <a:r>
              <a:rPr lang="en-US" sz="1600"/>
              <a:t> Out!</a:t>
            </a:r>
          </a:p>
          <a:p>
            <a:r>
              <a:rPr lang="en-US" sz="1600"/>
              <a:t>Super Sniffer </a:t>
            </a:r>
            <a:r>
              <a:rPr lang="en-US" sz="1600" err="1"/>
              <a:t>Auxilliary</a:t>
            </a:r>
            <a:endParaRPr lang="en-US" sz="1600"/>
          </a:p>
          <a:p>
            <a:r>
              <a:rPr lang="en-US" sz="1600"/>
              <a:t>Sniff-</a:t>
            </a:r>
            <a:r>
              <a:rPr lang="en-US" sz="1600" err="1"/>
              <a:t>veyor</a:t>
            </a:r>
            <a:endParaRPr lang="en-US" sz="1600"/>
          </a:p>
          <a:p>
            <a:r>
              <a:rPr lang="en-US" sz="1600"/>
              <a:t>Canine Conservation Corps! (x3!)</a:t>
            </a:r>
          </a:p>
          <a:p>
            <a:r>
              <a:rPr lang="en-US" sz="1600"/>
              <a:t>Pups with a Mission</a:t>
            </a:r>
          </a:p>
          <a:p>
            <a:r>
              <a:rPr lang="en-US" sz="1600"/>
              <a:t>Canine Stewards for Conservation</a:t>
            </a:r>
          </a:p>
          <a:p>
            <a:r>
              <a:rPr lang="en-US" sz="1600"/>
              <a:t>Paws with a Purpose</a:t>
            </a:r>
          </a:p>
          <a:p>
            <a:r>
              <a:rPr lang="en-US" sz="1600"/>
              <a:t>Pups and Plants: Protecting our Trails</a:t>
            </a:r>
          </a:p>
          <a:p>
            <a:r>
              <a:rPr lang="en-US" sz="1600" err="1"/>
              <a:t>Tailblazers</a:t>
            </a:r>
            <a:endParaRPr lang="en-US" sz="1600"/>
          </a:p>
          <a:p>
            <a:r>
              <a:rPr lang="en-US" sz="1600"/>
              <a:t>The Canvassing Canine</a:t>
            </a:r>
          </a:p>
          <a:p>
            <a:r>
              <a:rPr lang="en-US" sz="1600"/>
              <a:t>The Weed </a:t>
            </a:r>
            <a:r>
              <a:rPr lang="en-US" sz="1600" err="1"/>
              <a:t>Pawtrol</a:t>
            </a:r>
            <a:endParaRPr lang="en-US" sz="1600"/>
          </a:p>
          <a:p>
            <a:r>
              <a:rPr lang="en-US" sz="1600"/>
              <a:t>Doggone Invasives</a:t>
            </a:r>
          </a:p>
          <a:p>
            <a:r>
              <a:rPr lang="en-US" sz="1600"/>
              <a:t>Dogs Against Invasive Plants</a:t>
            </a:r>
          </a:p>
          <a:p>
            <a:r>
              <a:rPr lang="en-US" sz="1600"/>
              <a:t>Tails &amp; Trails Teams</a:t>
            </a:r>
          </a:p>
          <a:p>
            <a:r>
              <a:rPr lang="en-US" sz="1600"/>
              <a:t>Super Sniffer Surveyors</a:t>
            </a:r>
          </a:p>
          <a:p>
            <a:pPr marL="0" indent="0">
              <a:buNone/>
            </a:pPr>
            <a:r>
              <a:rPr lang="en-US" sz="1600"/>
              <a:t>Volunteer Sniff and Rescue Forest Program</a:t>
            </a:r>
          </a:p>
          <a:p>
            <a:pPr marL="0" indent="0">
              <a:buNone/>
            </a:pPr>
            <a:r>
              <a:rPr lang="en-US" sz="1600"/>
              <a:t>Noses for Nature</a:t>
            </a:r>
          </a:p>
          <a:p>
            <a:pPr marL="0" indent="0">
              <a:buNone/>
            </a:pPr>
            <a:r>
              <a:rPr lang="en-US" sz="1600"/>
              <a:t>Pups Helping Parks</a:t>
            </a:r>
          </a:p>
          <a:p>
            <a:endParaRPr lang="en-US" sz="1300"/>
          </a:p>
          <a:p>
            <a:endParaRPr lang="en-US" sz="1300"/>
          </a:p>
        </p:txBody>
      </p:sp>
    </p:spTree>
    <p:extLst>
      <p:ext uri="{BB962C8B-B14F-4D97-AF65-F5344CB8AC3E}">
        <p14:creationId xmlns:p14="http://schemas.microsoft.com/office/powerpoint/2010/main" val="121771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0B272-8D49-54AC-C318-F7856D7BE5C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D6ED13-C11A-0257-8579-974F3D6B1389}"/>
              </a:ext>
            </a:extLst>
          </p:cNvPr>
          <p:cNvSpPr/>
          <p:nvPr/>
        </p:nvSpPr>
        <p:spPr bwMode="auto">
          <a:xfrm>
            <a:off x="2871476" y="4197125"/>
            <a:ext cx="6054588" cy="1757282"/>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5" name="TextBox 4">
            <a:extLst>
              <a:ext uri="{FF2B5EF4-FFF2-40B4-BE49-F238E27FC236}">
                <a16:creationId xmlns:a16="http://schemas.microsoft.com/office/drawing/2014/main" id="{C4EF46C1-35BD-0486-2FAD-B1D8A038D53B}"/>
              </a:ext>
            </a:extLst>
          </p:cNvPr>
          <p:cNvSpPr txBox="1"/>
          <p:nvPr/>
        </p:nvSpPr>
        <p:spPr>
          <a:xfrm>
            <a:off x="3051703" y="4233669"/>
            <a:ext cx="5700666" cy="677108"/>
          </a:xfrm>
          <a:prstGeom prst="rect">
            <a:avLst/>
          </a:prstGeom>
          <a:noFill/>
        </p:spPr>
        <p:txBody>
          <a:bodyPr wrap="square" lIns="91440" tIns="45720" rIns="91440" bIns="45720" rtlCol="0" anchor="t">
            <a:spAutoFit/>
          </a:bodyPr>
          <a:lstStyle/>
          <a:p>
            <a:pPr algn="ctr"/>
            <a:r>
              <a:rPr lang="en-US" sz="2000" b="1">
                <a:latin typeface="Microsoft Sans Serif"/>
                <a:ea typeface="ＭＳ Ｐゴシック"/>
                <a:cs typeface="Arial"/>
              </a:rPr>
              <a:t>Follow our Conservation Dogs on Instagram!</a:t>
            </a:r>
            <a:endParaRPr lang="en-US">
              <a:latin typeface="Microsoft Sans Serif"/>
              <a:cs typeface="Microsoft Sans Serif"/>
            </a:endParaRPr>
          </a:p>
          <a:p>
            <a:pPr algn="ctr"/>
            <a:r>
              <a:rPr lang="en-US">
                <a:latin typeface="Microsoft Sans Serif"/>
                <a:ea typeface="ＭＳ Ｐゴシック"/>
                <a:cs typeface="Arial"/>
              </a:rPr>
              <a:t>@nynjtc_conservationdogs</a:t>
            </a:r>
          </a:p>
        </p:txBody>
      </p:sp>
      <p:pic>
        <p:nvPicPr>
          <p:cNvPr id="6" name="Picture 5">
            <a:extLst>
              <a:ext uri="{FF2B5EF4-FFF2-40B4-BE49-F238E27FC236}">
                <a16:creationId xmlns:a16="http://schemas.microsoft.com/office/drawing/2014/main" id="{1FF5ABE1-C684-C21C-C1B9-5EB97FA798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2848" y="4998855"/>
            <a:ext cx="804997" cy="804997"/>
          </a:xfrm>
          <a:prstGeom prst="rect">
            <a:avLst/>
          </a:prstGeom>
        </p:spPr>
      </p:pic>
      <p:sp>
        <p:nvSpPr>
          <p:cNvPr id="9" name="Title 1">
            <a:extLst>
              <a:ext uri="{FF2B5EF4-FFF2-40B4-BE49-F238E27FC236}">
                <a16:creationId xmlns:a16="http://schemas.microsoft.com/office/drawing/2014/main" id="{E4D33DB8-574A-8631-1C91-01516AC49552}"/>
              </a:ext>
            </a:extLst>
          </p:cNvPr>
          <p:cNvSpPr txBox="1">
            <a:spLocks/>
          </p:cNvSpPr>
          <p:nvPr/>
        </p:nvSpPr>
        <p:spPr bwMode="auto">
          <a:xfrm>
            <a:off x="1302286" y="646263"/>
            <a:ext cx="7209263" cy="107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A6C39"/>
                </a:solidFill>
                <a:latin typeface="Interstate-Bold" pitchFamily="2" charset="0"/>
                <a:ea typeface="+mj-ea"/>
                <a:cs typeface="+mj-cs"/>
              </a:defRPr>
            </a:lvl1pPr>
            <a:lvl2pPr algn="ctr" rtl="0" eaLnBrk="0" fontAlgn="base" hangingPunct="0">
              <a:spcBef>
                <a:spcPct val="0"/>
              </a:spcBef>
              <a:spcAft>
                <a:spcPct val="0"/>
              </a:spcAft>
              <a:defRPr sz="3200">
                <a:solidFill>
                  <a:srgbClr val="0A6C39"/>
                </a:solidFill>
                <a:latin typeface="Interstate-Bold" pitchFamily="2" charset="0"/>
                <a:ea typeface="ＭＳ Ｐゴシック" pitchFamily="1" charset="-128"/>
              </a:defRPr>
            </a:lvl2pPr>
            <a:lvl3pPr algn="ctr" rtl="0" eaLnBrk="0" fontAlgn="base" hangingPunct="0">
              <a:spcBef>
                <a:spcPct val="0"/>
              </a:spcBef>
              <a:spcAft>
                <a:spcPct val="0"/>
              </a:spcAft>
              <a:defRPr sz="3200">
                <a:solidFill>
                  <a:srgbClr val="0A6C39"/>
                </a:solidFill>
                <a:latin typeface="Interstate-Bold" pitchFamily="2" charset="0"/>
                <a:ea typeface="ＭＳ Ｐゴシック" pitchFamily="1" charset="-128"/>
              </a:defRPr>
            </a:lvl3pPr>
            <a:lvl4pPr algn="ctr" rtl="0" eaLnBrk="0" fontAlgn="base" hangingPunct="0">
              <a:spcBef>
                <a:spcPct val="0"/>
              </a:spcBef>
              <a:spcAft>
                <a:spcPct val="0"/>
              </a:spcAft>
              <a:defRPr sz="3200">
                <a:solidFill>
                  <a:srgbClr val="0A6C39"/>
                </a:solidFill>
                <a:latin typeface="Interstate-Bold" pitchFamily="2" charset="0"/>
                <a:ea typeface="ＭＳ Ｐゴシック" pitchFamily="1" charset="-128"/>
              </a:defRPr>
            </a:lvl4pPr>
            <a:lvl5pPr algn="ctr" rtl="0" eaLnBrk="0" fontAlgn="base" hangingPunct="0">
              <a:spcBef>
                <a:spcPct val="0"/>
              </a:spcBef>
              <a:spcAft>
                <a:spcPct val="0"/>
              </a:spcAft>
              <a:defRPr sz="3200">
                <a:solidFill>
                  <a:srgbClr val="0A6C39"/>
                </a:solidFill>
                <a:latin typeface="Interstate-Bold" pitchFamily="2" charset="0"/>
                <a:ea typeface="ＭＳ Ｐゴシック" pitchFamily="1"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a:lstStyle>
          <a:p>
            <a:r>
              <a:rPr lang="en-US" kern="0">
                <a:latin typeface="Microsoft Sans Serif"/>
                <a:cs typeface="Microsoft Sans Serif"/>
              </a:rPr>
              <a:t>Questions? </a:t>
            </a:r>
            <a:r>
              <a:rPr lang="en-US" kern="0" err="1">
                <a:latin typeface="Microsoft Sans Serif"/>
                <a:cs typeface="Microsoft Sans Serif"/>
              </a:rPr>
              <a:t>Adtl</a:t>
            </a:r>
            <a:r>
              <a:rPr lang="en-US" kern="0">
                <a:latin typeface="Microsoft Sans Serif"/>
                <a:cs typeface="Microsoft Sans Serif"/>
              </a:rPr>
              <a:t> ways to get involved</a:t>
            </a:r>
          </a:p>
        </p:txBody>
      </p:sp>
      <p:pic>
        <p:nvPicPr>
          <p:cNvPr id="8" name="Picture 7" descr="A qr code on a white background&#10;&#10;AI-generated content may be incorrect.">
            <a:extLst>
              <a:ext uri="{FF2B5EF4-FFF2-40B4-BE49-F238E27FC236}">
                <a16:creationId xmlns:a16="http://schemas.microsoft.com/office/drawing/2014/main" id="{AEDB0565-B545-FDB5-641C-C723DA1C281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66221" y="1458898"/>
            <a:ext cx="1101990" cy="1091981"/>
          </a:xfrm>
          <a:prstGeom prst="rect">
            <a:avLst/>
          </a:prstGeom>
        </p:spPr>
      </p:pic>
      <p:sp>
        <p:nvSpPr>
          <p:cNvPr id="11" name="Title 1">
            <a:extLst>
              <a:ext uri="{FF2B5EF4-FFF2-40B4-BE49-F238E27FC236}">
                <a16:creationId xmlns:a16="http://schemas.microsoft.com/office/drawing/2014/main" id="{EFD7CFA1-992C-DAC7-60F7-FD1952DF7B30}"/>
              </a:ext>
            </a:extLst>
          </p:cNvPr>
          <p:cNvSpPr txBox="1">
            <a:spLocks/>
          </p:cNvSpPr>
          <p:nvPr/>
        </p:nvSpPr>
        <p:spPr bwMode="auto">
          <a:xfrm>
            <a:off x="5087722" y="1379211"/>
            <a:ext cx="2935253" cy="1107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A6C39"/>
                </a:solidFill>
                <a:latin typeface="Interstate-Bold" pitchFamily="2" charset="0"/>
                <a:ea typeface="+mj-ea"/>
                <a:cs typeface="+mj-cs"/>
              </a:defRPr>
            </a:lvl1pPr>
            <a:lvl2pPr algn="ctr" rtl="0" eaLnBrk="0" fontAlgn="base" hangingPunct="0">
              <a:spcBef>
                <a:spcPct val="0"/>
              </a:spcBef>
              <a:spcAft>
                <a:spcPct val="0"/>
              </a:spcAft>
              <a:defRPr sz="3200">
                <a:solidFill>
                  <a:srgbClr val="0A6C39"/>
                </a:solidFill>
                <a:latin typeface="Interstate-Bold" pitchFamily="2" charset="0"/>
                <a:ea typeface="ＭＳ Ｐゴシック" pitchFamily="1" charset="-128"/>
              </a:defRPr>
            </a:lvl2pPr>
            <a:lvl3pPr algn="ctr" rtl="0" eaLnBrk="0" fontAlgn="base" hangingPunct="0">
              <a:spcBef>
                <a:spcPct val="0"/>
              </a:spcBef>
              <a:spcAft>
                <a:spcPct val="0"/>
              </a:spcAft>
              <a:defRPr sz="3200">
                <a:solidFill>
                  <a:srgbClr val="0A6C39"/>
                </a:solidFill>
                <a:latin typeface="Interstate-Bold" pitchFamily="2" charset="0"/>
                <a:ea typeface="ＭＳ Ｐゴシック" pitchFamily="1" charset="-128"/>
              </a:defRPr>
            </a:lvl3pPr>
            <a:lvl4pPr algn="ctr" rtl="0" eaLnBrk="0" fontAlgn="base" hangingPunct="0">
              <a:spcBef>
                <a:spcPct val="0"/>
              </a:spcBef>
              <a:spcAft>
                <a:spcPct val="0"/>
              </a:spcAft>
              <a:defRPr sz="3200">
                <a:solidFill>
                  <a:srgbClr val="0A6C39"/>
                </a:solidFill>
                <a:latin typeface="Interstate-Bold" pitchFamily="2" charset="0"/>
                <a:ea typeface="ＭＳ Ｐゴシック" pitchFamily="1" charset="-128"/>
              </a:defRPr>
            </a:lvl4pPr>
            <a:lvl5pPr algn="ctr" rtl="0" eaLnBrk="0" fontAlgn="base" hangingPunct="0">
              <a:spcBef>
                <a:spcPct val="0"/>
              </a:spcBef>
              <a:spcAft>
                <a:spcPct val="0"/>
              </a:spcAft>
              <a:defRPr sz="3200">
                <a:solidFill>
                  <a:srgbClr val="0A6C39"/>
                </a:solidFill>
                <a:latin typeface="Interstate-Bold" pitchFamily="2" charset="0"/>
                <a:ea typeface="ＭＳ Ｐゴシック" pitchFamily="1"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a:lstStyle>
          <a:p>
            <a:pPr algn="r"/>
            <a:r>
              <a:rPr lang="en-US" sz="2400" kern="0">
                <a:solidFill>
                  <a:schemeClr val="tx1"/>
                </a:solidFill>
                <a:latin typeface="Microsoft Sans Serif"/>
                <a:cs typeface="Microsoft Sans Serif"/>
              </a:rPr>
              <a:t>Please donate at </a:t>
            </a:r>
            <a:endParaRPr lang="en-US" sz="2400">
              <a:solidFill>
                <a:schemeClr val="tx1"/>
              </a:solidFill>
              <a:latin typeface="Microsoft Sans Serif"/>
              <a:cs typeface="Microsoft Sans Serif"/>
            </a:endParaRPr>
          </a:p>
          <a:p>
            <a:pPr algn="r"/>
            <a:r>
              <a:rPr lang="en-US" sz="2400" kern="0">
                <a:solidFill>
                  <a:schemeClr val="tx1"/>
                </a:solidFill>
                <a:latin typeface="Microsoft Sans Serif"/>
                <a:cs typeface="Microsoft Sans Serif"/>
              </a:rPr>
              <a:t>nynjtc.org/support</a:t>
            </a:r>
            <a:endParaRPr lang="en-US" sz="2400">
              <a:solidFill>
                <a:schemeClr val="tx1"/>
              </a:solidFill>
              <a:latin typeface="Microsoft Sans Serif"/>
              <a:cs typeface="Microsoft Sans Serif"/>
            </a:endParaRPr>
          </a:p>
        </p:txBody>
      </p:sp>
      <p:pic>
        <p:nvPicPr>
          <p:cNvPr id="16" name="Picture 15" descr="A purple qr code&#10;&#10;AI-generated content may be incorrect.">
            <a:extLst>
              <a:ext uri="{FF2B5EF4-FFF2-40B4-BE49-F238E27FC236}">
                <a16:creationId xmlns:a16="http://schemas.microsoft.com/office/drawing/2014/main" id="{CE5CA172-E3CA-1DA2-2409-39FD30F7856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952961" y="4953000"/>
            <a:ext cx="954196" cy="966152"/>
          </a:xfrm>
          <a:prstGeom prst="rect">
            <a:avLst/>
          </a:prstGeom>
        </p:spPr>
      </p:pic>
      <p:pic>
        <p:nvPicPr>
          <p:cNvPr id="18" name="Picture 17" descr="A black dog with its tongue out&#10;&#10;AI-generated content may be incorrect.">
            <a:extLst>
              <a:ext uri="{FF2B5EF4-FFF2-40B4-BE49-F238E27FC236}">
                <a16:creationId xmlns:a16="http://schemas.microsoft.com/office/drawing/2014/main" id="{20CAE8BB-B73F-C12E-2E20-AC43ABF4920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8723" y="2870765"/>
            <a:ext cx="2670940" cy="3499444"/>
          </a:xfrm>
          <a:prstGeom prst="rect">
            <a:avLst/>
          </a:prstGeom>
        </p:spPr>
      </p:pic>
      <p:pic>
        <p:nvPicPr>
          <p:cNvPr id="19" name="Picture 18">
            <a:extLst>
              <a:ext uri="{FF2B5EF4-FFF2-40B4-BE49-F238E27FC236}">
                <a16:creationId xmlns:a16="http://schemas.microsoft.com/office/drawing/2014/main" id="{45B2E615-D1B4-B05F-4CBF-A4AE705A50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1921" y="2487796"/>
            <a:ext cx="2559371" cy="1527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a:extLst>
              <a:ext uri="{FF2B5EF4-FFF2-40B4-BE49-F238E27FC236}">
                <a16:creationId xmlns:a16="http://schemas.microsoft.com/office/drawing/2014/main" id="{534FBA35-299A-4302-4723-B981DB40E565}"/>
              </a:ext>
            </a:extLst>
          </p:cNvPr>
          <p:cNvSpPr txBox="1"/>
          <p:nvPr/>
        </p:nvSpPr>
        <p:spPr>
          <a:xfrm>
            <a:off x="1236964" y="1440321"/>
            <a:ext cx="39563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Microsoft Sans Serif"/>
                <a:ea typeface="ＭＳ Ｐゴシック"/>
                <a:cs typeface="Segoe UI"/>
              </a:rPr>
              <a:t>Visit us at ​</a:t>
            </a:r>
            <a:endParaRPr lang="en-US"/>
          </a:p>
          <a:p>
            <a:r>
              <a:rPr lang="en-US" sz="2400">
                <a:latin typeface="Microsoft Sans Serif"/>
                <a:ea typeface="ＭＳ Ｐゴシック"/>
                <a:cs typeface="Segoe UI"/>
              </a:rPr>
              <a:t>nynjtc.org/conservation-dogs/</a:t>
            </a:r>
          </a:p>
        </p:txBody>
      </p:sp>
      <p:pic>
        <p:nvPicPr>
          <p:cNvPr id="23" name="Picture 22" descr="A green qr code&#10;&#10;AI-generated content may be incorrect.">
            <a:extLst>
              <a:ext uri="{FF2B5EF4-FFF2-40B4-BE49-F238E27FC236}">
                <a16:creationId xmlns:a16="http://schemas.microsoft.com/office/drawing/2014/main" id="{C57DA7AE-8F3A-049A-B026-05F949C74EE2}"/>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0" y="1427743"/>
            <a:ext cx="1276595" cy="1155318"/>
          </a:xfrm>
          <a:prstGeom prst="rect">
            <a:avLst/>
          </a:prstGeom>
        </p:spPr>
      </p:pic>
      <p:sp>
        <p:nvSpPr>
          <p:cNvPr id="26" name="TextBox 25">
            <a:extLst>
              <a:ext uri="{FF2B5EF4-FFF2-40B4-BE49-F238E27FC236}">
                <a16:creationId xmlns:a16="http://schemas.microsoft.com/office/drawing/2014/main" id="{DF27B0E1-E927-E1C8-01D1-B9627B55C0E6}"/>
              </a:ext>
            </a:extLst>
          </p:cNvPr>
          <p:cNvSpPr txBox="1"/>
          <p:nvPr/>
        </p:nvSpPr>
        <p:spPr>
          <a:xfrm>
            <a:off x="3085398" y="6086649"/>
            <a:ext cx="58342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Microsoft Sans Serif"/>
                <a:ea typeface="ＭＳ Ｐゴシック"/>
                <a:cs typeface="Arial"/>
              </a:rPr>
              <a:t>Thank you!!!</a:t>
            </a:r>
            <a:endParaRPr lang="en-US" sz="2400" b="1">
              <a:latin typeface="Microsoft Sans Serif"/>
              <a:cs typeface="Arial"/>
            </a:endParaRPr>
          </a:p>
        </p:txBody>
      </p:sp>
    </p:spTree>
    <p:extLst>
      <p:ext uri="{BB962C8B-B14F-4D97-AF65-F5344CB8AC3E}">
        <p14:creationId xmlns:p14="http://schemas.microsoft.com/office/powerpoint/2010/main" val="350168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6" name="Google Shape;86;p1"/>
          <p:cNvSpPr txBox="1"/>
          <p:nvPr/>
        </p:nvSpPr>
        <p:spPr>
          <a:xfrm>
            <a:off x="196108" y="461459"/>
            <a:ext cx="9143999" cy="1121188"/>
          </a:xfrm>
          <a:prstGeom prst="rect">
            <a:avLst/>
          </a:prstGeom>
          <a:noFill/>
          <a:ln>
            <a:noFill/>
          </a:ln>
        </p:spPr>
        <p:txBody>
          <a:bodyPr spcFirstLastPara="1" wrap="square" lIns="68569" tIns="34275" rIns="68569" bIns="34275" anchor="b" anchorCtr="0">
            <a:noAutofit/>
          </a:bodyPr>
          <a:lstStyle/>
          <a:p>
            <a:pPr algn="ctr">
              <a:lnSpc>
                <a:spcPct val="90000"/>
              </a:lnSpc>
              <a:buSzPts val="2100"/>
            </a:pPr>
            <a:r>
              <a:rPr lang="en-US" sz="2800" b="1" i="1" dirty="0">
                <a:solidFill>
                  <a:srgbClr val="000000"/>
                </a:solidFill>
                <a:latin typeface="Calibri"/>
                <a:ea typeface="Calibri"/>
                <a:cs typeface="Calibri"/>
                <a:sym typeface="Calibri"/>
              </a:rPr>
              <a:t>Department</a:t>
            </a:r>
            <a:r>
              <a:rPr lang="en-US" sz="2800" b="1" i="1" u="none" strike="noStrike" cap="none" dirty="0">
                <a:solidFill>
                  <a:srgbClr val="000000"/>
                </a:solidFill>
                <a:latin typeface="Calibri"/>
                <a:ea typeface="Calibri"/>
                <a:cs typeface="Calibri"/>
                <a:sym typeface="Calibri"/>
              </a:rPr>
              <a:t>: </a:t>
            </a:r>
            <a:r>
              <a:rPr lang="en-US" sz="2800" b="1" i="1" dirty="0">
                <a:latin typeface="Calibri"/>
                <a:ea typeface="Calibri"/>
                <a:cs typeface="Calibri"/>
                <a:sym typeface="Calibri"/>
              </a:rPr>
              <a:t>Ecological Stewardship</a:t>
            </a:r>
            <a:endParaRPr lang="en-US" sz="2800" dirty="0">
              <a:latin typeface="Calibri"/>
              <a:ea typeface="Calibri"/>
              <a:cs typeface="Calibri"/>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4929" y="1956519"/>
            <a:ext cx="2100084" cy="3394307"/>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b="-99"/>
          <a:stretch/>
        </p:blipFill>
        <p:spPr>
          <a:xfrm>
            <a:off x="536635" y="1958835"/>
            <a:ext cx="2297168" cy="340624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rcRect l="-623"/>
          <a:stretch/>
        </p:blipFill>
        <p:spPr>
          <a:xfrm>
            <a:off x="6272212" y="1945209"/>
            <a:ext cx="2357571" cy="3408834"/>
          </a:xfrm>
          <a:prstGeom prst="rect">
            <a:avLst/>
          </a:prstGeom>
        </p:spPr>
      </p:pic>
      <p:sp>
        <p:nvSpPr>
          <p:cNvPr id="4" name="TextBox 3">
            <a:extLst>
              <a:ext uri="{FF2B5EF4-FFF2-40B4-BE49-F238E27FC236}">
                <a16:creationId xmlns:a16="http://schemas.microsoft.com/office/drawing/2014/main" id="{1C6A022D-188A-FA90-D14F-43238DA07E43}"/>
              </a:ext>
            </a:extLst>
          </p:cNvPr>
          <p:cNvSpPr txBox="1"/>
          <p:nvPr/>
        </p:nvSpPr>
        <p:spPr>
          <a:xfrm>
            <a:off x="468230" y="5370326"/>
            <a:ext cx="24295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latin typeface="Calibri"/>
                <a:ea typeface="Calibri"/>
                <a:cs typeface="Calibri"/>
              </a:rPr>
              <a:t>Brent Boscarino</a:t>
            </a:r>
            <a:r>
              <a:rPr lang="en-US" sz="1800">
                <a:latin typeface="Calibri"/>
                <a:ea typeface="Calibri"/>
                <a:cs typeface="Calibri"/>
              </a:rPr>
              <a:t>: Director of Land Stewardship</a:t>
            </a:r>
          </a:p>
          <a:p>
            <a:pPr algn="l"/>
            <a:endParaRPr lang="en-US" sz="1800" dirty="0">
              <a:cs typeface="Arial"/>
            </a:endParaRPr>
          </a:p>
        </p:txBody>
      </p:sp>
      <p:sp>
        <p:nvSpPr>
          <p:cNvPr id="6" name="TextBox 5">
            <a:extLst>
              <a:ext uri="{FF2B5EF4-FFF2-40B4-BE49-F238E27FC236}">
                <a16:creationId xmlns:a16="http://schemas.microsoft.com/office/drawing/2014/main" id="{29B76ED7-F779-D64C-2D02-02CBA828F2FA}"/>
              </a:ext>
            </a:extLst>
          </p:cNvPr>
          <p:cNvSpPr txBox="1"/>
          <p:nvPr/>
        </p:nvSpPr>
        <p:spPr>
          <a:xfrm>
            <a:off x="3384518" y="5376307"/>
            <a:ext cx="2376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latin typeface="Calibri"/>
                <a:ea typeface="Calibri"/>
                <a:cs typeface="Calibri"/>
              </a:rPr>
              <a:t>Arden Blumenthal</a:t>
            </a:r>
            <a:r>
              <a:rPr lang="en-US" sz="1800">
                <a:latin typeface="Calibri"/>
                <a:ea typeface="Calibri"/>
                <a:cs typeface="Calibri"/>
              </a:rPr>
              <a:t>: Conservation Dogs Program Coordinator</a:t>
            </a:r>
          </a:p>
          <a:p>
            <a:pPr algn="l"/>
            <a:endParaRPr lang="en-US" sz="1800" dirty="0">
              <a:cs typeface="Arial"/>
            </a:endParaRPr>
          </a:p>
        </p:txBody>
      </p:sp>
      <p:sp>
        <p:nvSpPr>
          <p:cNvPr id="7" name="TextBox 6">
            <a:extLst>
              <a:ext uri="{FF2B5EF4-FFF2-40B4-BE49-F238E27FC236}">
                <a16:creationId xmlns:a16="http://schemas.microsoft.com/office/drawing/2014/main" id="{3941ABD8-4184-0047-8484-4E2D79FBEA8B}"/>
              </a:ext>
            </a:extLst>
          </p:cNvPr>
          <p:cNvSpPr txBox="1"/>
          <p:nvPr/>
        </p:nvSpPr>
        <p:spPr>
          <a:xfrm>
            <a:off x="6228000" y="5378146"/>
            <a:ext cx="2457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baseline="0" dirty="0">
                <a:latin typeface="Calibri"/>
                <a:ea typeface="ＭＳ Ｐゴシック"/>
              </a:rPr>
              <a:t>Sarah Jackson:</a:t>
            </a:r>
            <a:r>
              <a:rPr lang="en-US" sz="1800" baseline="0" dirty="0">
                <a:latin typeface="Calibri"/>
                <a:ea typeface="ＭＳ Ｐゴシック"/>
              </a:rPr>
              <a:t> Conservation Dogs Program Associate</a:t>
            </a:r>
            <a:r>
              <a:rPr lang="en-US" sz="1800" dirty="0">
                <a:latin typeface="Calibri"/>
                <a:ea typeface="Calibri"/>
                <a:cs typeface="Calibri"/>
              </a:rPr>
              <a:t>​</a:t>
            </a:r>
            <a:endParaRPr lang="en-US" sz="1800" dirty="0">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ird on a branch&#10;&#10;AI-generated content may be incorrect.">
            <a:extLst>
              <a:ext uri="{FF2B5EF4-FFF2-40B4-BE49-F238E27FC236}">
                <a16:creationId xmlns:a16="http://schemas.microsoft.com/office/drawing/2014/main" id="{E4039F91-AC16-DCC1-C05B-787C95DB28EF}"/>
              </a:ext>
            </a:extLst>
          </p:cNvPr>
          <p:cNvPicPr>
            <a:picLocks noChangeAspect="1"/>
          </p:cNvPicPr>
          <p:nvPr/>
        </p:nvPicPr>
        <p:blipFill>
          <a:blip r:embed="rId2"/>
          <a:stretch>
            <a:fillRect/>
          </a:stretch>
        </p:blipFill>
        <p:spPr>
          <a:xfrm>
            <a:off x="-8995" y="-3174"/>
            <a:ext cx="9133415" cy="6850062"/>
          </a:xfrm>
          <a:prstGeom prst="rect">
            <a:avLst/>
          </a:prstGeom>
          <a:noFill/>
        </p:spPr>
      </p:pic>
    </p:spTree>
    <p:extLst>
      <p:ext uri="{BB962C8B-B14F-4D97-AF65-F5344CB8AC3E}">
        <p14:creationId xmlns:p14="http://schemas.microsoft.com/office/powerpoint/2010/main" val="424267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 screen&#10;&#10;AI-generated content may be incorrect.">
            <a:extLst>
              <a:ext uri="{FF2B5EF4-FFF2-40B4-BE49-F238E27FC236}">
                <a16:creationId xmlns:a16="http://schemas.microsoft.com/office/drawing/2014/main" id="{B0174708-FB82-D30B-51D5-E29E8BC7BA93}"/>
              </a:ext>
            </a:extLst>
          </p:cNvPr>
          <p:cNvPicPr>
            <a:picLocks noGrp="1" noChangeAspect="1"/>
          </p:cNvPicPr>
          <p:nvPr>
            <p:ph idx="1"/>
          </p:nvPr>
        </p:nvPicPr>
        <p:blipFill>
          <a:blip r:embed="rId2"/>
          <a:srcRect/>
          <a:stretch/>
        </p:blipFill>
        <p:spPr>
          <a:xfrm>
            <a:off x="20" y="10"/>
            <a:ext cx="9143980" cy="6857990"/>
          </a:xfrm>
          <a:noFill/>
        </p:spPr>
      </p:pic>
    </p:spTree>
    <p:extLst>
      <p:ext uri="{BB962C8B-B14F-4D97-AF65-F5344CB8AC3E}">
        <p14:creationId xmlns:p14="http://schemas.microsoft.com/office/powerpoint/2010/main" val="3195034268"/>
      </p:ext>
    </p:extLst>
  </p:cSld>
  <p:clrMapOvr>
    <a:masterClrMapping/>
  </p:clrMapOvr>
</p:sld>
</file>

<file path=ppt/theme/theme1.xml><?xml version="1.0" encoding="utf-8"?>
<a:theme xmlns:a="http://schemas.openxmlformats.org/drawingml/2006/main" name="5_TC-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lank Presentation">
      <a:majorFont>
        <a:latin typeface="Arial"/>
        <a:ea typeface="ＭＳ Ｐゴシック"/>
        <a:cs typeface=""/>
      </a:majorFont>
      <a:minorFont>
        <a:latin typeface="Arial"/>
        <a:ea typeface="ＭＳ Ｐゴシック"/>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C-Theme" id="{CB9181D5-8A72-4C89-96A3-A5E0E81CC0E2}" vid="{6DE8F8B6-9BD4-41EC-A306-FBBBC721A152}"/>
    </a:ext>
  </a:extLst>
</a:theme>
</file>

<file path=ppt/theme/theme2.xml><?xml version="1.0" encoding="utf-8"?>
<a:theme xmlns:a="http://schemas.openxmlformats.org/drawingml/2006/main" name="1_Subtitle/ Content Slides">
  <a:themeElements>
    <a:clrScheme name="Custom 4">
      <a:dk1>
        <a:srgbClr val="2B553E"/>
      </a:dk1>
      <a:lt1>
        <a:sysClr val="window" lastClr="FFFFFF"/>
      </a:lt1>
      <a:dk2>
        <a:srgbClr val="004E6D"/>
      </a:dk2>
      <a:lt2>
        <a:srgbClr val="E4E6D7"/>
      </a:lt2>
      <a:accent1>
        <a:srgbClr val="3F96B4"/>
      </a:accent1>
      <a:accent2>
        <a:srgbClr val="6F593E"/>
      </a:accent2>
      <a:accent3>
        <a:srgbClr val="A5A5A5"/>
      </a:accent3>
      <a:accent4>
        <a:srgbClr val="A0C04D"/>
      </a:accent4>
      <a:accent5>
        <a:srgbClr val="90214A"/>
      </a:accent5>
      <a:accent6>
        <a:srgbClr val="E6B020"/>
      </a:accent6>
      <a:hlink>
        <a:srgbClr val="999C6E"/>
      </a:hlink>
      <a:folHlink>
        <a:srgbClr val="C5351C"/>
      </a:folHlink>
    </a:clrScheme>
    <a:fontScheme name="APIPP DRAFT FONT (pre adobe downloads)">
      <a:majorFont>
        <a:latin typeface="Posterama"/>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TC-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lank Presentation">
      <a:majorFont>
        <a:latin typeface="Arial"/>
        <a:ea typeface="ＭＳ Ｐゴシック"/>
        <a:cs typeface=""/>
      </a:majorFont>
      <a:minorFont>
        <a:latin typeface="Arial"/>
        <a:ea typeface="ＭＳ Ｐゴシック"/>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C-Theme" id="{CB9181D5-8A72-4C89-96A3-A5E0E81CC0E2}" vid="{6DE8F8B6-9BD4-41EC-A306-FBBBC721A152}"/>
    </a:ext>
  </a:extLst>
</a:theme>
</file>

<file path=ppt/theme/theme4.xml><?xml version="1.0" encoding="utf-8"?>
<a:theme xmlns:a="http://schemas.openxmlformats.org/drawingml/2006/main" name="TC-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lank Presentation">
      <a:majorFont>
        <a:latin typeface="Arial"/>
        <a:ea typeface="ＭＳ Ｐゴシック"/>
        <a:cs typeface=""/>
      </a:majorFont>
      <a:minorFont>
        <a:latin typeface="Arial"/>
        <a:ea typeface="ＭＳ Ｐゴシック"/>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C-Theme" id="{CB9181D5-8A72-4C89-96A3-A5E0E81CC0E2}" vid="{6DE8F8B6-9BD4-41EC-A306-FBBBC721A152}"/>
    </a:ext>
  </a:extLst>
</a:theme>
</file>

<file path=ppt/theme/theme5.xml><?xml version="1.0" encoding="utf-8"?>
<a:theme xmlns:a="http://schemas.openxmlformats.org/drawingml/2006/main" name="10_TC-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lank Presentation">
      <a:majorFont>
        <a:latin typeface="Arial"/>
        <a:ea typeface="ＭＳ Ｐゴシック"/>
        <a:cs typeface=""/>
      </a:majorFont>
      <a:minorFont>
        <a:latin typeface="Arial"/>
        <a:ea typeface="ＭＳ Ｐゴシック"/>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C-Theme" id="{CB9181D5-8A72-4C89-96A3-A5E0E81CC0E2}" vid="{6DE8F8B6-9BD4-41EC-A306-FBBBC721A152}"/>
    </a:ext>
  </a:extLst>
</a:theme>
</file>

<file path=ppt/theme/theme6.xml><?xml version="1.0" encoding="utf-8"?>
<a:theme xmlns:a="http://schemas.openxmlformats.org/drawingml/2006/main" name="2_Subtitle/ Content Slides">
  <a:themeElements>
    <a:clrScheme name="Custom 4">
      <a:dk1>
        <a:srgbClr val="2B553E"/>
      </a:dk1>
      <a:lt1>
        <a:sysClr val="window" lastClr="FFFFFF"/>
      </a:lt1>
      <a:dk2>
        <a:srgbClr val="004E6D"/>
      </a:dk2>
      <a:lt2>
        <a:srgbClr val="E4E6D7"/>
      </a:lt2>
      <a:accent1>
        <a:srgbClr val="3F96B4"/>
      </a:accent1>
      <a:accent2>
        <a:srgbClr val="6F593E"/>
      </a:accent2>
      <a:accent3>
        <a:srgbClr val="A5A5A5"/>
      </a:accent3>
      <a:accent4>
        <a:srgbClr val="A0C04D"/>
      </a:accent4>
      <a:accent5>
        <a:srgbClr val="90214A"/>
      </a:accent5>
      <a:accent6>
        <a:srgbClr val="E6B020"/>
      </a:accent6>
      <a:hlink>
        <a:srgbClr val="999C6E"/>
      </a:hlink>
      <a:folHlink>
        <a:srgbClr val="C5351C"/>
      </a:folHlink>
    </a:clrScheme>
    <a:fontScheme name="APIPP DRAFT FONT (pre adobe downloads)">
      <a:majorFont>
        <a:latin typeface="Posterama"/>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C-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lank Presentation">
      <a:majorFont>
        <a:latin typeface="Arial"/>
        <a:ea typeface="ＭＳ Ｐゴシック"/>
        <a:cs typeface=""/>
      </a:majorFont>
      <a:minorFont>
        <a:latin typeface="Arial"/>
        <a:ea typeface="ＭＳ Ｐゴシック"/>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C-Theme" id="{CB9181D5-8A72-4C89-96A3-A5E0E81CC0E2}" vid="{6DE8F8B6-9BD4-41EC-A306-FBBBC721A1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703453D7031444BE5AD562F221D668" ma:contentTypeVersion="20" ma:contentTypeDescription="Create a new document." ma:contentTypeScope="" ma:versionID="78998cc1fdee103293bcfb07c1569279">
  <xsd:schema xmlns:xsd="http://www.w3.org/2001/XMLSchema" xmlns:xs="http://www.w3.org/2001/XMLSchema" xmlns:p="http://schemas.microsoft.com/office/2006/metadata/properties" xmlns:ns2="d543d401-4965-4c33-8f84-04fae6d4dce6" xmlns:ns3="85fafe90-f732-460c-a954-90639709b05b" targetNamespace="http://schemas.microsoft.com/office/2006/metadata/properties" ma:root="true" ma:fieldsID="a825fcaad7a68d7a9b485508753fb861" ns2:_="" ns3:_="">
    <xsd:import namespace="d543d401-4965-4c33-8f84-04fae6d4dce6"/>
    <xsd:import namespace="85fafe90-f732-460c-a954-90639709b0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43d401-4965-4c33-8f84-04fae6d4dc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d6e52d0-d158-4560-9520-d3925a7aec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Sign_x002d_off_x0020_status">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fafe90-f732-460c-a954-90639709b05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dbfd9ea-c5df-449b-98fa-c12eccb9323c}" ma:internalName="TaxCatchAll" ma:showField="CatchAllData" ma:web="85fafe90-f732-460c-a954-90639709b05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5fafe90-f732-460c-a954-90639709b05b" xsi:nil="true"/>
    <lcf76f155ced4ddcb4097134ff3c332f xmlns="d543d401-4965-4c33-8f84-04fae6d4dce6">
      <Terms xmlns="http://schemas.microsoft.com/office/infopath/2007/PartnerControls"/>
    </lcf76f155ced4ddcb4097134ff3c332f>
    <_Flow_SignoffStatus xmlns="d543d401-4965-4c33-8f84-04fae6d4dce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78FBF6-24DC-4936-B6BD-43777AEC2AF0}">
  <ds:schemaRefs>
    <ds:schemaRef ds:uri="85fafe90-f732-460c-a954-90639709b05b"/>
    <ds:schemaRef ds:uri="d543d401-4965-4c33-8f84-04fae6d4dc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2DDF7C-B36B-457E-B7CC-6831EFC8EF8D}">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85fafe90-f732-460c-a954-90639709b05b"/>
    <ds:schemaRef ds:uri="d543d401-4965-4c33-8f84-04fae6d4dce6"/>
  </ds:schemaRefs>
</ds:datastoreItem>
</file>

<file path=customXml/itemProps3.xml><?xml version="1.0" encoding="utf-8"?>
<ds:datastoreItem xmlns:ds="http://schemas.openxmlformats.org/officeDocument/2006/customXml" ds:itemID="{85CC3411-B991-49D2-8E7E-D5ADF98B43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3270</Words>
  <Application>Microsoft Office PowerPoint</Application>
  <PresentationFormat>On-screen Show (4:3)</PresentationFormat>
  <Paragraphs>456</Paragraphs>
  <Slides>61</Slides>
  <Notes>23</Notes>
  <HiddenSlides>0</HiddenSlides>
  <MMClips>3</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61</vt:i4>
      </vt:variant>
    </vt:vector>
  </HeadingPairs>
  <TitlesOfParts>
    <vt:vector size="89" baseType="lpstr">
      <vt:lpstr>ＭＳ Ｐゴシック</vt:lpstr>
      <vt:lpstr>ADLaM Display</vt:lpstr>
      <vt:lpstr>Arial</vt:lpstr>
      <vt:lpstr>Calder LC</vt:lpstr>
      <vt:lpstr>Calibri</vt:lpstr>
      <vt:lpstr>Canva Sans</vt:lpstr>
      <vt:lpstr>Canva Sans Bold</vt:lpstr>
      <vt:lpstr>Century Gothic</vt:lpstr>
      <vt:lpstr>Google Sans</vt:lpstr>
      <vt:lpstr>Interstate-Bold</vt:lpstr>
      <vt:lpstr>Interstate-Light</vt:lpstr>
      <vt:lpstr>Microsoft Sans Serif</vt:lpstr>
      <vt:lpstr>Poppins</vt:lpstr>
      <vt:lpstr>Poppins ExtraBold</vt:lpstr>
      <vt:lpstr>Poppins Medium Bold</vt:lpstr>
      <vt:lpstr>Raleway</vt:lpstr>
      <vt:lpstr>TAN Headline</vt:lpstr>
      <vt:lpstr>ui-sans-serif</vt:lpstr>
      <vt:lpstr>Vinyl OT Regular</vt:lpstr>
      <vt:lpstr>Wingdings</vt:lpstr>
      <vt:lpstr>Wingdings 3</vt:lpstr>
      <vt:lpstr>5_TC-Theme</vt:lpstr>
      <vt:lpstr>1_Subtitle/ Content Slides</vt:lpstr>
      <vt:lpstr>6_TC-Theme</vt:lpstr>
      <vt:lpstr>TC-Theme</vt:lpstr>
      <vt:lpstr>10_TC-Theme</vt:lpstr>
      <vt:lpstr>2_Subtitle/ Content Slides</vt:lpstr>
      <vt:lpstr>2_TC-Theme</vt:lpstr>
      <vt:lpstr>Welcome to New York-New Jersey Trail Conference!</vt:lpstr>
      <vt:lpstr>Volunteer Dog Surveyor Program</vt:lpstr>
      <vt:lpstr>New York-New Jersey Trail Conference</vt:lpstr>
      <vt:lpstr>Trail Conference’s Focus</vt:lpstr>
      <vt:lpstr>Major Facets of our Ecology Programming </vt:lpstr>
      <vt:lpstr>The Invasive Species Problem </vt:lpstr>
      <vt:lpstr>PowerPoint Presentation</vt:lpstr>
      <vt:lpstr>PowerPoint Presentation</vt:lpstr>
      <vt:lpstr>PowerPoint Presentation</vt:lpstr>
      <vt:lpstr>PowerPoint Presentation</vt:lpstr>
      <vt:lpstr>Invasive Species Management in  Lower Hudson Is Complex- Lots to Deal With!</vt:lpstr>
      <vt:lpstr>Why are natives so important?</vt:lpstr>
      <vt:lpstr>PowerPoint Presentation</vt:lpstr>
      <vt:lpstr>PowerPoint Presentation</vt:lpstr>
      <vt:lpstr>Cascading effects on food web….</vt:lpstr>
      <vt:lpstr>Invasive plant impact on birds</vt:lpstr>
      <vt:lpstr>Invasive plant impact on birds</vt:lpstr>
      <vt:lpstr>Invasive species need to be addressed  and organized on a landscape scale</vt:lpstr>
      <vt:lpstr>What is a PRISM?</vt:lpstr>
      <vt:lpstr>PRISM Partners- 2024 at a glance</vt:lpstr>
      <vt:lpstr>PowerPoint Presentation</vt:lpstr>
      <vt:lpstr>Detection Strategies</vt:lpstr>
      <vt:lpstr>PowerPoint Presentation</vt:lpstr>
      <vt:lpstr>Relationship with Restoration Crews</vt:lpstr>
      <vt:lpstr>Problems with this methodology</vt:lpstr>
      <vt:lpstr>How do we improve early detection in the Lower Hudson?</vt:lpstr>
      <vt:lpstr>NYNJTC Conservation Dogs Program Presented by Arden Blumenthal &amp; Sarah Jackson</vt:lpstr>
      <vt:lpstr>Harnessing the power of canine  noses for conservation</vt:lpstr>
      <vt:lpstr>PowerPoint Presentation</vt:lpstr>
      <vt:lpstr>PowerPoint Presentation</vt:lpstr>
      <vt:lpstr>PowerPoint Presentation</vt:lpstr>
      <vt:lpstr>The NYNJTC Conservation Dogs Program</vt:lpstr>
      <vt:lpstr>Meet the NYNJTC CDP</vt:lpstr>
      <vt:lpstr>Meet the NYNJTC CDP</vt:lpstr>
      <vt:lpstr>Meet the NYNJTC CDP</vt:lpstr>
      <vt:lpstr>Case Study: Sticky Sage Salvia glutinosa</vt:lpstr>
      <vt:lpstr>Case study: Sticky Sage Salvia Glutinosa</vt:lpstr>
      <vt:lpstr>Case study: Sticky Sage Salvia Glutinosa</vt:lpstr>
      <vt:lpstr>PowerPoint Presentation</vt:lpstr>
      <vt:lpstr>PowerPoint Presentation</vt:lpstr>
      <vt:lpstr>Results: Sticky Sage</vt:lpstr>
      <vt:lpstr>Could You and Your Dog Do This?!</vt:lpstr>
      <vt:lpstr>PowerPoint Presentation</vt:lpstr>
      <vt:lpstr>We need your help finding: INVASIVE VIBURNUMS</vt:lpstr>
      <vt:lpstr>The viburnums (in general)</vt:lpstr>
      <vt:lpstr>So many beautiful (and ecologically important) native viburnums!</vt:lpstr>
      <vt:lpstr>Invasive Target Species: Siebold’s viburnum  Viburnum sieboldii   VISI</vt:lpstr>
      <vt:lpstr>We need your help to find this plant!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Volunteer Dog Surveyor Program Name Suggestions!  </vt:lpstr>
      <vt:lpstr>PowerPoint Presentation</vt:lpstr>
    </vt:vector>
  </TitlesOfParts>
  <Company>Christine Leonardis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Leonardis</dc:creator>
  <cp:lastModifiedBy>Jim Bixler</cp:lastModifiedBy>
  <cp:revision>46</cp:revision>
  <cp:lastPrinted>2025-04-21T18:29:51Z</cp:lastPrinted>
  <dcterms:created xsi:type="dcterms:W3CDTF">2007-02-14T04:12:20Z</dcterms:created>
  <dcterms:modified xsi:type="dcterms:W3CDTF">2025-04-28T15:14:19Z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0x01010023703453D7031444BE5AD562F221D668</vt:lpwstr>
  </property>
  <property fmtid="{D5CDD505-2E9C-101B-9397-08002B2CF9AE}" pid="3" name="MediaServiceImageTags">
    <vt:lpwstr/>
  </property>
</Properties>
</file>