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1"/>
  </p:notesMasterIdLst>
  <p:sldIdLst>
    <p:sldId id="256" r:id="rId5"/>
    <p:sldId id="264" r:id="rId6"/>
    <p:sldId id="262" r:id="rId7"/>
    <p:sldId id="263" r:id="rId8"/>
    <p:sldId id="265" r:id="rId9"/>
    <p:sldId id="266" r:id="rId10"/>
  </p:sldIdLst>
  <p:sldSz cx="2286000" cy="41148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9FC004-284D-4F32-B805-F92DEA8AD646}" v="1" dt="2023-09-01T14:25:42.2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06" autoAdjust="0"/>
    <p:restoredTop sz="91461"/>
  </p:normalViewPr>
  <p:slideViewPr>
    <p:cSldViewPr snapToGrid="0" snapToObjects="1">
      <p:cViewPr varScale="1">
        <p:scale>
          <a:sx n="129" d="100"/>
          <a:sy n="129" d="100"/>
        </p:scale>
        <p:origin x="16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ie Kourakos" userId="54bf6915-0027-4b2f-92ac-fddc6ab02ba0" providerId="ADAL" clId="{B99FC004-284D-4F32-B805-F92DEA8AD646}"/>
    <pc:docChg chg="modSld">
      <pc:chgData name="Katie Kourakos" userId="54bf6915-0027-4b2f-92ac-fddc6ab02ba0" providerId="ADAL" clId="{B99FC004-284D-4F32-B805-F92DEA8AD646}" dt="2023-09-01T14:32:55.940" v="610" actId="20577"/>
      <pc:docMkLst>
        <pc:docMk/>
      </pc:docMkLst>
      <pc:sldChg chg="modSp mod">
        <pc:chgData name="Katie Kourakos" userId="54bf6915-0027-4b2f-92ac-fddc6ab02ba0" providerId="ADAL" clId="{B99FC004-284D-4F32-B805-F92DEA8AD646}" dt="2023-09-01T14:32:55.940" v="610" actId="20577"/>
        <pc:sldMkLst>
          <pc:docMk/>
          <pc:sldMk cId="1593097362" sldId="265"/>
        </pc:sldMkLst>
        <pc:spChg chg="mod">
          <ac:chgData name="Katie Kourakos" userId="54bf6915-0027-4b2f-92ac-fddc6ab02ba0" providerId="ADAL" clId="{B99FC004-284D-4F32-B805-F92DEA8AD646}" dt="2023-09-01T14:32:55.940" v="610" actId="20577"/>
          <ac:spMkLst>
            <pc:docMk/>
            <pc:sldMk cId="1593097362" sldId="265"/>
            <ac:spMk id="8" creationId="{042E674B-D8F0-485E-A05C-B1F26692CA5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601E71C4-308C-3146-980A-CDE8D2771948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757488" y="1200150"/>
            <a:ext cx="180022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447C244-D9F1-E74E-B51B-C4D850678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263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07238" rtl="0" eaLnBrk="1" latinLnBrk="0" hangingPunct="1">
      <a:defRPr sz="403" kern="1200">
        <a:solidFill>
          <a:schemeClr val="tx1"/>
        </a:solidFill>
        <a:latin typeface="+mn-lt"/>
        <a:ea typeface="+mn-ea"/>
        <a:cs typeface="+mn-cs"/>
      </a:defRPr>
    </a:lvl1pPr>
    <a:lvl2pPr marL="153619" algn="l" defTabSz="307238" rtl="0" eaLnBrk="1" latinLnBrk="0" hangingPunct="1">
      <a:defRPr sz="403" kern="1200">
        <a:solidFill>
          <a:schemeClr val="tx1"/>
        </a:solidFill>
        <a:latin typeface="+mn-lt"/>
        <a:ea typeface="+mn-ea"/>
        <a:cs typeface="+mn-cs"/>
      </a:defRPr>
    </a:lvl2pPr>
    <a:lvl3pPr marL="307238" algn="l" defTabSz="307238" rtl="0" eaLnBrk="1" latinLnBrk="0" hangingPunct="1">
      <a:defRPr sz="403" kern="1200">
        <a:solidFill>
          <a:schemeClr val="tx1"/>
        </a:solidFill>
        <a:latin typeface="+mn-lt"/>
        <a:ea typeface="+mn-ea"/>
        <a:cs typeface="+mn-cs"/>
      </a:defRPr>
    </a:lvl3pPr>
    <a:lvl4pPr marL="460858" algn="l" defTabSz="307238" rtl="0" eaLnBrk="1" latinLnBrk="0" hangingPunct="1">
      <a:defRPr sz="403" kern="1200">
        <a:solidFill>
          <a:schemeClr val="tx1"/>
        </a:solidFill>
        <a:latin typeface="+mn-lt"/>
        <a:ea typeface="+mn-ea"/>
        <a:cs typeface="+mn-cs"/>
      </a:defRPr>
    </a:lvl4pPr>
    <a:lvl5pPr marL="614477" algn="l" defTabSz="307238" rtl="0" eaLnBrk="1" latinLnBrk="0" hangingPunct="1">
      <a:defRPr sz="403" kern="1200">
        <a:solidFill>
          <a:schemeClr val="tx1"/>
        </a:solidFill>
        <a:latin typeface="+mn-lt"/>
        <a:ea typeface="+mn-ea"/>
        <a:cs typeface="+mn-cs"/>
      </a:defRPr>
    </a:lvl5pPr>
    <a:lvl6pPr marL="768096" algn="l" defTabSz="307238" rtl="0" eaLnBrk="1" latinLnBrk="0" hangingPunct="1">
      <a:defRPr sz="403" kern="1200">
        <a:solidFill>
          <a:schemeClr val="tx1"/>
        </a:solidFill>
        <a:latin typeface="+mn-lt"/>
        <a:ea typeface="+mn-ea"/>
        <a:cs typeface="+mn-cs"/>
      </a:defRPr>
    </a:lvl6pPr>
    <a:lvl7pPr marL="921715" algn="l" defTabSz="307238" rtl="0" eaLnBrk="1" latinLnBrk="0" hangingPunct="1">
      <a:defRPr sz="403" kern="1200">
        <a:solidFill>
          <a:schemeClr val="tx1"/>
        </a:solidFill>
        <a:latin typeface="+mn-lt"/>
        <a:ea typeface="+mn-ea"/>
        <a:cs typeface="+mn-cs"/>
      </a:defRPr>
    </a:lvl7pPr>
    <a:lvl8pPr marL="1075334" algn="l" defTabSz="307238" rtl="0" eaLnBrk="1" latinLnBrk="0" hangingPunct="1">
      <a:defRPr sz="403" kern="1200">
        <a:solidFill>
          <a:schemeClr val="tx1"/>
        </a:solidFill>
        <a:latin typeface="+mn-lt"/>
        <a:ea typeface="+mn-ea"/>
        <a:cs typeface="+mn-cs"/>
      </a:defRPr>
    </a:lvl8pPr>
    <a:lvl9pPr marL="1228954" algn="l" defTabSz="307238" rtl="0" eaLnBrk="1" latinLnBrk="0" hangingPunct="1">
      <a:defRPr sz="40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47C244-D9F1-E74E-B51B-C4D85067844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761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47C244-D9F1-E74E-B51B-C4D8506784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6618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47C244-D9F1-E74E-B51B-C4D85067844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132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47C244-D9F1-E74E-B51B-C4D85067844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8571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47C244-D9F1-E74E-B51B-C4D85067844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8633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47C244-D9F1-E74E-B51B-C4D85067844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828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673418"/>
            <a:ext cx="1943100" cy="1432560"/>
          </a:xfrm>
        </p:spPr>
        <p:txBody>
          <a:bodyPr anchor="b"/>
          <a:lstStyle>
            <a:lvl1pPr algn="ctr">
              <a:defRPr sz="1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50" y="2161223"/>
            <a:ext cx="1714500" cy="993457"/>
          </a:xfrm>
        </p:spPr>
        <p:txBody>
          <a:bodyPr/>
          <a:lstStyle>
            <a:lvl1pPr marL="0" indent="0" algn="ctr">
              <a:buNone/>
              <a:defRPr sz="600"/>
            </a:lvl1pPr>
            <a:lvl2pPr marL="114300" indent="0" algn="ctr">
              <a:buNone/>
              <a:defRPr sz="500"/>
            </a:lvl2pPr>
            <a:lvl3pPr marL="228600" indent="0" algn="ctr">
              <a:buNone/>
              <a:defRPr sz="450"/>
            </a:lvl3pPr>
            <a:lvl4pPr marL="342900" indent="0" algn="ctr">
              <a:buNone/>
              <a:defRPr sz="400"/>
            </a:lvl4pPr>
            <a:lvl5pPr marL="457200" indent="0" algn="ctr">
              <a:buNone/>
              <a:defRPr sz="400"/>
            </a:lvl5pPr>
            <a:lvl6pPr marL="571500" indent="0" algn="ctr">
              <a:buNone/>
              <a:defRPr sz="400"/>
            </a:lvl6pPr>
            <a:lvl7pPr marL="685800" indent="0" algn="ctr">
              <a:buNone/>
              <a:defRPr sz="400"/>
            </a:lvl7pPr>
            <a:lvl8pPr marL="800100" indent="0" algn="ctr">
              <a:buNone/>
              <a:defRPr sz="400"/>
            </a:lvl8pPr>
            <a:lvl9pPr marL="914400" indent="0" algn="ctr">
              <a:buNone/>
              <a:defRPr sz="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BB99E-8181-4845-8410-0836A732713A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87843-341F-8043-8744-8970F27BE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23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BB99E-8181-4845-8410-0836A732713A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87843-341F-8043-8744-8970F27BE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973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35919" y="219075"/>
            <a:ext cx="492919" cy="348710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7163" y="219075"/>
            <a:ext cx="1450181" cy="34871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BB99E-8181-4845-8410-0836A732713A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87843-341F-8043-8744-8970F27BE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589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BB99E-8181-4845-8410-0836A732713A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87843-341F-8043-8744-8970F27BE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171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972" y="1025844"/>
            <a:ext cx="1971675" cy="1711642"/>
          </a:xfrm>
        </p:spPr>
        <p:txBody>
          <a:bodyPr anchor="b"/>
          <a:lstStyle>
            <a:lvl1pPr>
              <a:defRPr sz="1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972" y="2753679"/>
            <a:ext cx="1971675" cy="900112"/>
          </a:xfrm>
        </p:spPr>
        <p:txBody>
          <a:bodyPr/>
          <a:lstStyle>
            <a:lvl1pPr marL="0" indent="0">
              <a:buNone/>
              <a:defRPr sz="600">
                <a:solidFill>
                  <a:schemeClr val="tx1"/>
                </a:solidFill>
              </a:defRPr>
            </a:lvl1pPr>
            <a:lvl2pPr marL="114300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2pPr>
            <a:lvl3pPr marL="228600" indent="0">
              <a:buNone/>
              <a:defRPr sz="450">
                <a:solidFill>
                  <a:schemeClr val="tx1">
                    <a:tint val="75000"/>
                  </a:schemeClr>
                </a:solidFill>
              </a:defRPr>
            </a:lvl3pPr>
            <a:lvl4pPr marL="342900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4pPr>
            <a:lvl5pPr marL="457200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5pPr>
            <a:lvl6pPr marL="571500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6pPr>
            <a:lvl7pPr marL="685800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7pPr>
            <a:lvl8pPr marL="800100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8pPr>
            <a:lvl9pPr marL="914400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BB99E-8181-4845-8410-0836A732713A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87843-341F-8043-8744-8970F27BE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878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7163" y="1095375"/>
            <a:ext cx="971550" cy="26108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7288" y="1095375"/>
            <a:ext cx="971550" cy="26108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BB99E-8181-4845-8410-0836A732713A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87843-341F-8043-8744-8970F27BE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22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60" y="219076"/>
            <a:ext cx="1971675" cy="7953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7461" y="1008698"/>
            <a:ext cx="967085" cy="494347"/>
          </a:xfrm>
        </p:spPr>
        <p:txBody>
          <a:bodyPr anchor="b"/>
          <a:lstStyle>
            <a:lvl1pPr marL="0" indent="0">
              <a:buNone/>
              <a:defRPr sz="600" b="1"/>
            </a:lvl1pPr>
            <a:lvl2pPr marL="114300" indent="0">
              <a:buNone/>
              <a:defRPr sz="500" b="1"/>
            </a:lvl2pPr>
            <a:lvl3pPr marL="228600" indent="0">
              <a:buNone/>
              <a:defRPr sz="450" b="1"/>
            </a:lvl3pPr>
            <a:lvl4pPr marL="342900" indent="0">
              <a:buNone/>
              <a:defRPr sz="400" b="1"/>
            </a:lvl4pPr>
            <a:lvl5pPr marL="457200" indent="0">
              <a:buNone/>
              <a:defRPr sz="400" b="1"/>
            </a:lvl5pPr>
            <a:lvl6pPr marL="571500" indent="0">
              <a:buNone/>
              <a:defRPr sz="400" b="1"/>
            </a:lvl6pPr>
            <a:lvl7pPr marL="685800" indent="0">
              <a:buNone/>
              <a:defRPr sz="400" b="1"/>
            </a:lvl7pPr>
            <a:lvl8pPr marL="800100" indent="0">
              <a:buNone/>
              <a:defRPr sz="400" b="1"/>
            </a:lvl8pPr>
            <a:lvl9pPr marL="914400" indent="0">
              <a:buNone/>
              <a:defRPr sz="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7461" y="1503045"/>
            <a:ext cx="967085" cy="22107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57288" y="1008698"/>
            <a:ext cx="971848" cy="494347"/>
          </a:xfrm>
        </p:spPr>
        <p:txBody>
          <a:bodyPr anchor="b"/>
          <a:lstStyle>
            <a:lvl1pPr marL="0" indent="0">
              <a:buNone/>
              <a:defRPr sz="600" b="1"/>
            </a:lvl1pPr>
            <a:lvl2pPr marL="114300" indent="0">
              <a:buNone/>
              <a:defRPr sz="500" b="1"/>
            </a:lvl2pPr>
            <a:lvl3pPr marL="228600" indent="0">
              <a:buNone/>
              <a:defRPr sz="450" b="1"/>
            </a:lvl3pPr>
            <a:lvl4pPr marL="342900" indent="0">
              <a:buNone/>
              <a:defRPr sz="400" b="1"/>
            </a:lvl4pPr>
            <a:lvl5pPr marL="457200" indent="0">
              <a:buNone/>
              <a:defRPr sz="400" b="1"/>
            </a:lvl5pPr>
            <a:lvl6pPr marL="571500" indent="0">
              <a:buNone/>
              <a:defRPr sz="400" b="1"/>
            </a:lvl6pPr>
            <a:lvl7pPr marL="685800" indent="0">
              <a:buNone/>
              <a:defRPr sz="400" b="1"/>
            </a:lvl7pPr>
            <a:lvl8pPr marL="800100" indent="0">
              <a:buNone/>
              <a:defRPr sz="400" b="1"/>
            </a:lvl8pPr>
            <a:lvl9pPr marL="914400" indent="0">
              <a:buNone/>
              <a:defRPr sz="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57288" y="1503045"/>
            <a:ext cx="971848" cy="22107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BB99E-8181-4845-8410-0836A732713A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87843-341F-8043-8744-8970F27BE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21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BB99E-8181-4845-8410-0836A732713A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87843-341F-8043-8744-8970F27BE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112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BB99E-8181-4845-8410-0836A732713A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87843-341F-8043-8744-8970F27BE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181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60" y="274320"/>
            <a:ext cx="737295" cy="960120"/>
          </a:xfrm>
        </p:spPr>
        <p:txBody>
          <a:bodyPr anchor="b"/>
          <a:lstStyle>
            <a:lvl1pPr>
              <a:defRPr sz="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847" y="592456"/>
            <a:ext cx="1157288" cy="2924175"/>
          </a:xfrm>
        </p:spPr>
        <p:txBody>
          <a:bodyPr/>
          <a:lstStyle>
            <a:lvl1pPr>
              <a:defRPr sz="800"/>
            </a:lvl1pPr>
            <a:lvl2pPr>
              <a:defRPr sz="700"/>
            </a:lvl2pPr>
            <a:lvl3pPr>
              <a:defRPr sz="600"/>
            </a:lvl3pPr>
            <a:lvl4pPr>
              <a:defRPr sz="500"/>
            </a:lvl4pPr>
            <a:lvl5pPr>
              <a:defRPr sz="500"/>
            </a:lvl5pPr>
            <a:lvl6pPr>
              <a:defRPr sz="500"/>
            </a:lvl6pPr>
            <a:lvl7pPr>
              <a:defRPr sz="500"/>
            </a:lvl7pPr>
            <a:lvl8pPr>
              <a:defRPr sz="500"/>
            </a:lvl8pPr>
            <a:lvl9pPr>
              <a:defRPr sz="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7460" y="1234440"/>
            <a:ext cx="737295" cy="2286953"/>
          </a:xfrm>
        </p:spPr>
        <p:txBody>
          <a:bodyPr/>
          <a:lstStyle>
            <a:lvl1pPr marL="0" indent="0">
              <a:buNone/>
              <a:defRPr sz="400"/>
            </a:lvl1pPr>
            <a:lvl2pPr marL="114300" indent="0">
              <a:buNone/>
              <a:defRPr sz="350"/>
            </a:lvl2pPr>
            <a:lvl3pPr marL="228600" indent="0">
              <a:buNone/>
              <a:defRPr sz="300"/>
            </a:lvl3pPr>
            <a:lvl4pPr marL="342900" indent="0">
              <a:buNone/>
              <a:defRPr sz="250"/>
            </a:lvl4pPr>
            <a:lvl5pPr marL="457200" indent="0">
              <a:buNone/>
              <a:defRPr sz="250"/>
            </a:lvl5pPr>
            <a:lvl6pPr marL="571500" indent="0">
              <a:buNone/>
              <a:defRPr sz="250"/>
            </a:lvl6pPr>
            <a:lvl7pPr marL="685800" indent="0">
              <a:buNone/>
              <a:defRPr sz="250"/>
            </a:lvl7pPr>
            <a:lvl8pPr marL="800100" indent="0">
              <a:buNone/>
              <a:defRPr sz="250"/>
            </a:lvl8pPr>
            <a:lvl9pPr marL="914400" indent="0">
              <a:buNone/>
              <a:defRPr sz="2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BB99E-8181-4845-8410-0836A732713A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87843-341F-8043-8744-8970F27BE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283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60" y="274320"/>
            <a:ext cx="737295" cy="960120"/>
          </a:xfrm>
        </p:spPr>
        <p:txBody>
          <a:bodyPr anchor="b"/>
          <a:lstStyle>
            <a:lvl1pPr>
              <a:defRPr sz="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71847" y="592456"/>
            <a:ext cx="1157288" cy="2924175"/>
          </a:xfrm>
        </p:spPr>
        <p:txBody>
          <a:bodyPr anchor="t"/>
          <a:lstStyle>
            <a:lvl1pPr marL="0" indent="0">
              <a:buNone/>
              <a:defRPr sz="800"/>
            </a:lvl1pPr>
            <a:lvl2pPr marL="114300" indent="0">
              <a:buNone/>
              <a:defRPr sz="700"/>
            </a:lvl2pPr>
            <a:lvl3pPr marL="228600" indent="0">
              <a:buNone/>
              <a:defRPr sz="600"/>
            </a:lvl3pPr>
            <a:lvl4pPr marL="342900" indent="0">
              <a:buNone/>
              <a:defRPr sz="500"/>
            </a:lvl4pPr>
            <a:lvl5pPr marL="457200" indent="0">
              <a:buNone/>
              <a:defRPr sz="500"/>
            </a:lvl5pPr>
            <a:lvl6pPr marL="571500" indent="0">
              <a:buNone/>
              <a:defRPr sz="500"/>
            </a:lvl6pPr>
            <a:lvl7pPr marL="685800" indent="0">
              <a:buNone/>
              <a:defRPr sz="500"/>
            </a:lvl7pPr>
            <a:lvl8pPr marL="800100" indent="0">
              <a:buNone/>
              <a:defRPr sz="500"/>
            </a:lvl8pPr>
            <a:lvl9pPr marL="914400" indent="0">
              <a:buNone/>
              <a:defRPr sz="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7460" y="1234440"/>
            <a:ext cx="737295" cy="2286953"/>
          </a:xfrm>
        </p:spPr>
        <p:txBody>
          <a:bodyPr/>
          <a:lstStyle>
            <a:lvl1pPr marL="0" indent="0">
              <a:buNone/>
              <a:defRPr sz="400"/>
            </a:lvl1pPr>
            <a:lvl2pPr marL="114300" indent="0">
              <a:buNone/>
              <a:defRPr sz="350"/>
            </a:lvl2pPr>
            <a:lvl3pPr marL="228600" indent="0">
              <a:buNone/>
              <a:defRPr sz="300"/>
            </a:lvl3pPr>
            <a:lvl4pPr marL="342900" indent="0">
              <a:buNone/>
              <a:defRPr sz="250"/>
            </a:lvl4pPr>
            <a:lvl5pPr marL="457200" indent="0">
              <a:buNone/>
              <a:defRPr sz="250"/>
            </a:lvl5pPr>
            <a:lvl6pPr marL="571500" indent="0">
              <a:buNone/>
              <a:defRPr sz="250"/>
            </a:lvl6pPr>
            <a:lvl7pPr marL="685800" indent="0">
              <a:buNone/>
              <a:defRPr sz="250"/>
            </a:lvl7pPr>
            <a:lvl8pPr marL="800100" indent="0">
              <a:buNone/>
              <a:defRPr sz="250"/>
            </a:lvl8pPr>
            <a:lvl9pPr marL="914400" indent="0">
              <a:buNone/>
              <a:defRPr sz="2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BB99E-8181-4845-8410-0836A732713A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87843-341F-8043-8744-8970F27BE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444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7163" y="219076"/>
            <a:ext cx="1971675" cy="795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7163" y="1095375"/>
            <a:ext cx="1971675" cy="26108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7163" y="3813811"/>
            <a:ext cx="514350" cy="219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BB99E-8181-4845-8410-0836A732713A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57238" y="3813811"/>
            <a:ext cx="771525" cy="219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14488" y="3813811"/>
            <a:ext cx="514350" cy="219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87843-341F-8043-8744-8970F27BE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9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28600" rtl="0" eaLnBrk="1" latinLnBrk="0" hangingPunct="1">
        <a:lnSpc>
          <a:spcPct val="90000"/>
        </a:lnSpc>
        <a:spcBef>
          <a:spcPct val="0"/>
        </a:spcBef>
        <a:buNone/>
        <a:defRPr sz="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7150" indent="-57150" algn="l" defTabSz="2286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1pPr>
      <a:lvl2pPr marL="171450" indent="-57150" algn="l" defTabSz="228600" rtl="0" eaLnBrk="1" latinLnBrk="0" hangingPunct="1">
        <a:lnSpc>
          <a:spcPct val="90000"/>
        </a:lnSpc>
        <a:spcBef>
          <a:spcPts val="125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2pPr>
      <a:lvl3pPr marL="285750" indent="-57150" algn="l" defTabSz="228600" rtl="0" eaLnBrk="1" latinLnBrk="0" hangingPunct="1">
        <a:lnSpc>
          <a:spcPct val="90000"/>
        </a:lnSpc>
        <a:spcBef>
          <a:spcPts val="125"/>
        </a:spcBef>
        <a:buFont typeface="Arial" panose="020B0604020202020204" pitchFamily="34" charset="0"/>
        <a:buChar char="•"/>
        <a:defRPr sz="500" kern="1200">
          <a:solidFill>
            <a:schemeClr val="tx1"/>
          </a:solidFill>
          <a:latin typeface="+mn-lt"/>
          <a:ea typeface="+mn-ea"/>
          <a:cs typeface="+mn-cs"/>
        </a:defRPr>
      </a:lvl3pPr>
      <a:lvl4pPr marL="400050" indent="-57150" algn="l" defTabSz="228600" rtl="0" eaLnBrk="1" latinLnBrk="0" hangingPunct="1">
        <a:lnSpc>
          <a:spcPct val="90000"/>
        </a:lnSpc>
        <a:spcBef>
          <a:spcPts val="125"/>
        </a:spcBef>
        <a:buFont typeface="Arial" panose="020B0604020202020204" pitchFamily="34" charset="0"/>
        <a:buChar char="•"/>
        <a:defRPr sz="450" kern="1200">
          <a:solidFill>
            <a:schemeClr val="tx1"/>
          </a:solidFill>
          <a:latin typeface="+mn-lt"/>
          <a:ea typeface="+mn-ea"/>
          <a:cs typeface="+mn-cs"/>
        </a:defRPr>
      </a:lvl4pPr>
      <a:lvl5pPr marL="514350" indent="-57150" algn="l" defTabSz="228600" rtl="0" eaLnBrk="1" latinLnBrk="0" hangingPunct="1">
        <a:lnSpc>
          <a:spcPct val="90000"/>
        </a:lnSpc>
        <a:spcBef>
          <a:spcPts val="125"/>
        </a:spcBef>
        <a:buFont typeface="Arial" panose="020B0604020202020204" pitchFamily="34" charset="0"/>
        <a:buChar char="•"/>
        <a:defRPr sz="450" kern="1200">
          <a:solidFill>
            <a:schemeClr val="tx1"/>
          </a:solidFill>
          <a:latin typeface="+mn-lt"/>
          <a:ea typeface="+mn-ea"/>
          <a:cs typeface="+mn-cs"/>
        </a:defRPr>
      </a:lvl5pPr>
      <a:lvl6pPr marL="628650" indent="-57150" algn="l" defTabSz="228600" rtl="0" eaLnBrk="1" latinLnBrk="0" hangingPunct="1">
        <a:lnSpc>
          <a:spcPct val="90000"/>
        </a:lnSpc>
        <a:spcBef>
          <a:spcPts val="125"/>
        </a:spcBef>
        <a:buFont typeface="Arial" panose="020B0604020202020204" pitchFamily="34" charset="0"/>
        <a:buChar char="•"/>
        <a:defRPr sz="450" kern="1200">
          <a:solidFill>
            <a:schemeClr val="tx1"/>
          </a:solidFill>
          <a:latin typeface="+mn-lt"/>
          <a:ea typeface="+mn-ea"/>
          <a:cs typeface="+mn-cs"/>
        </a:defRPr>
      </a:lvl6pPr>
      <a:lvl7pPr marL="742950" indent="-57150" algn="l" defTabSz="228600" rtl="0" eaLnBrk="1" latinLnBrk="0" hangingPunct="1">
        <a:lnSpc>
          <a:spcPct val="90000"/>
        </a:lnSpc>
        <a:spcBef>
          <a:spcPts val="125"/>
        </a:spcBef>
        <a:buFont typeface="Arial" panose="020B0604020202020204" pitchFamily="34" charset="0"/>
        <a:buChar char="•"/>
        <a:defRPr sz="450" kern="1200">
          <a:solidFill>
            <a:schemeClr val="tx1"/>
          </a:solidFill>
          <a:latin typeface="+mn-lt"/>
          <a:ea typeface="+mn-ea"/>
          <a:cs typeface="+mn-cs"/>
        </a:defRPr>
      </a:lvl7pPr>
      <a:lvl8pPr marL="857250" indent="-57150" algn="l" defTabSz="228600" rtl="0" eaLnBrk="1" latinLnBrk="0" hangingPunct="1">
        <a:lnSpc>
          <a:spcPct val="90000"/>
        </a:lnSpc>
        <a:spcBef>
          <a:spcPts val="125"/>
        </a:spcBef>
        <a:buFont typeface="Arial" panose="020B0604020202020204" pitchFamily="34" charset="0"/>
        <a:buChar char="•"/>
        <a:defRPr sz="450" kern="1200">
          <a:solidFill>
            <a:schemeClr val="tx1"/>
          </a:solidFill>
          <a:latin typeface="+mn-lt"/>
          <a:ea typeface="+mn-ea"/>
          <a:cs typeface="+mn-cs"/>
        </a:defRPr>
      </a:lvl8pPr>
      <a:lvl9pPr marL="971550" indent="-57150" algn="l" defTabSz="228600" rtl="0" eaLnBrk="1" latinLnBrk="0" hangingPunct="1">
        <a:lnSpc>
          <a:spcPct val="90000"/>
        </a:lnSpc>
        <a:spcBef>
          <a:spcPts val="125"/>
        </a:spcBef>
        <a:buFont typeface="Arial" panose="020B0604020202020204" pitchFamily="34" charset="0"/>
        <a:buChar char="•"/>
        <a:defRPr sz="4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28600" rtl="0" eaLnBrk="1" latinLnBrk="0" hangingPunct="1">
        <a:defRPr sz="450" kern="1200">
          <a:solidFill>
            <a:schemeClr val="tx1"/>
          </a:solidFill>
          <a:latin typeface="+mn-lt"/>
          <a:ea typeface="+mn-ea"/>
          <a:cs typeface="+mn-cs"/>
        </a:defRPr>
      </a:lvl1pPr>
      <a:lvl2pPr marL="114300" algn="l" defTabSz="228600" rtl="0" eaLnBrk="1" latinLnBrk="0" hangingPunct="1">
        <a:defRPr sz="45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" algn="l" defTabSz="228600" rtl="0" eaLnBrk="1" latinLnBrk="0" hangingPunct="1">
        <a:defRPr sz="450" kern="1200">
          <a:solidFill>
            <a:schemeClr val="tx1"/>
          </a:solidFill>
          <a:latin typeface="+mn-lt"/>
          <a:ea typeface="+mn-ea"/>
          <a:cs typeface="+mn-cs"/>
        </a:defRPr>
      </a:lvl3pPr>
      <a:lvl4pPr marL="342900" algn="l" defTabSz="228600" rtl="0" eaLnBrk="1" latinLnBrk="0" hangingPunct="1">
        <a:defRPr sz="450" kern="1200">
          <a:solidFill>
            <a:schemeClr val="tx1"/>
          </a:solidFill>
          <a:latin typeface="+mn-lt"/>
          <a:ea typeface="+mn-ea"/>
          <a:cs typeface="+mn-cs"/>
        </a:defRPr>
      </a:lvl4pPr>
      <a:lvl5pPr marL="457200" algn="l" defTabSz="228600" rtl="0" eaLnBrk="1" latinLnBrk="0" hangingPunct="1">
        <a:defRPr sz="450" kern="1200">
          <a:solidFill>
            <a:schemeClr val="tx1"/>
          </a:solidFill>
          <a:latin typeface="+mn-lt"/>
          <a:ea typeface="+mn-ea"/>
          <a:cs typeface="+mn-cs"/>
        </a:defRPr>
      </a:lvl5pPr>
      <a:lvl6pPr marL="571500" algn="l" defTabSz="228600" rtl="0" eaLnBrk="1" latinLnBrk="0" hangingPunct="1">
        <a:defRPr sz="450" kern="1200">
          <a:solidFill>
            <a:schemeClr val="tx1"/>
          </a:solidFill>
          <a:latin typeface="+mn-lt"/>
          <a:ea typeface="+mn-ea"/>
          <a:cs typeface="+mn-cs"/>
        </a:defRPr>
      </a:lvl6pPr>
      <a:lvl7pPr marL="685800" algn="l" defTabSz="228600" rtl="0" eaLnBrk="1" latinLnBrk="0" hangingPunct="1">
        <a:defRPr sz="450" kern="1200">
          <a:solidFill>
            <a:schemeClr val="tx1"/>
          </a:solidFill>
          <a:latin typeface="+mn-lt"/>
          <a:ea typeface="+mn-ea"/>
          <a:cs typeface="+mn-cs"/>
        </a:defRPr>
      </a:lvl7pPr>
      <a:lvl8pPr marL="800100" algn="l" defTabSz="228600" rtl="0" eaLnBrk="1" latinLnBrk="0" hangingPunct="1">
        <a:defRPr sz="450" kern="1200">
          <a:solidFill>
            <a:schemeClr val="tx1"/>
          </a:solidFill>
          <a:latin typeface="+mn-lt"/>
          <a:ea typeface="+mn-ea"/>
          <a:cs typeface="+mn-cs"/>
        </a:defRPr>
      </a:lvl8pPr>
      <a:lvl9pPr marL="914400" algn="l" defTabSz="228600" rtl="0" eaLnBrk="1" latinLnBrk="0" hangingPunct="1">
        <a:defRPr sz="4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ynjtc.org/tm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ynjtc.org/tm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ynjtc.org/tm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ynjtc.org/tmm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volunteer@nynjtc.or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http://www.nynjtc.org/tmm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ynjtc.org/tmm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2DBA6A2-152A-1743-8E40-C90C5E5AC087}"/>
              </a:ext>
            </a:extLst>
          </p:cNvPr>
          <p:cNvSpPr txBox="1"/>
          <p:nvPr/>
        </p:nvSpPr>
        <p:spPr>
          <a:xfrm>
            <a:off x="382143" y="334220"/>
            <a:ext cx="1521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Pocket Trail Maintenance Manual</a:t>
            </a:r>
            <a:endParaRPr lang="en-US" sz="10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D3A207-EBDA-B845-B61E-B4670B603F55}"/>
              </a:ext>
            </a:extLst>
          </p:cNvPr>
          <p:cNvSpPr txBox="1"/>
          <p:nvPr/>
        </p:nvSpPr>
        <p:spPr>
          <a:xfrm>
            <a:off x="-29456" y="956079"/>
            <a:ext cx="2344909" cy="349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This is a quick reference guide to the Trail Conference’s Trail Maintenance Manual that you should bring with you on all your trail maintenance trips.</a:t>
            </a:r>
          </a:p>
          <a:p>
            <a:pPr algn="ctr"/>
            <a:endParaRPr lang="en-US" sz="900" dirty="0"/>
          </a:p>
          <a:p>
            <a:pPr algn="ctr"/>
            <a:r>
              <a:rPr lang="en-US" sz="900" dirty="0"/>
              <a:t>The following web address and the QR code on each card will take you to a directory containing the complete manual, outdoor safety guidelines, recommended paint colors, and other resources which should be used so supplement this quick reference guide. </a:t>
            </a:r>
          </a:p>
          <a:p>
            <a:pPr algn="ctr"/>
            <a:r>
              <a:rPr lang="en-US" sz="900" dirty="0"/>
              <a:t> </a:t>
            </a:r>
          </a:p>
          <a:p>
            <a:pPr algn="ctr"/>
            <a:r>
              <a:rPr lang="en-US" sz="1400" b="1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www.nynjtc.org/tmm </a:t>
            </a:r>
            <a:endParaRPr lang="en-US" sz="1400" b="1" u="sng" dirty="0"/>
          </a:p>
          <a:p>
            <a:pPr algn="ctr"/>
            <a:r>
              <a:rPr lang="en-US" sz="900" dirty="0"/>
              <a:t> </a:t>
            </a:r>
          </a:p>
          <a:p>
            <a:pPr algn="ctr"/>
            <a:r>
              <a:rPr lang="en-US" sz="900" dirty="0"/>
              <a:t>We highly encourage reading the full manual before setting off on your first trip. These cards are intended as reminders, and the manual contains much more detailed information.</a:t>
            </a:r>
          </a:p>
          <a:p>
            <a:pPr algn="ctr"/>
            <a:endParaRPr lang="en-US" sz="900" dirty="0"/>
          </a:p>
          <a:p>
            <a:pPr algn="ctr"/>
            <a:r>
              <a:rPr lang="en-US" sz="900" b="1" i="1" dirty="0"/>
              <a:t>Thank you for being a maintainer, and </a:t>
            </a:r>
          </a:p>
          <a:p>
            <a:pPr algn="ctr"/>
            <a:r>
              <a:rPr lang="en-US" sz="900" b="1" i="1" dirty="0"/>
              <a:t>have fun on the trail!</a:t>
            </a:r>
          </a:p>
          <a:p>
            <a:pPr algn="ctr"/>
            <a:endParaRPr lang="en-US" sz="900" b="1" u="sng" dirty="0"/>
          </a:p>
          <a:p>
            <a:pPr algn="ctr"/>
            <a:endParaRPr lang="en-US" sz="900" dirty="0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6A63DDF-406E-42F6-8419-C64C67AD2388}"/>
              </a:ext>
            </a:extLst>
          </p:cNvPr>
          <p:cNvSpPr/>
          <p:nvPr/>
        </p:nvSpPr>
        <p:spPr>
          <a:xfrm>
            <a:off x="812797" y="146273"/>
            <a:ext cx="660400" cy="135884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A picture containing drawing, white&#10;&#10;Description automatically generated">
            <a:extLst>
              <a:ext uri="{FF2B5EF4-FFF2-40B4-BE49-F238E27FC236}">
                <a16:creationId xmlns:a16="http://schemas.microsoft.com/office/drawing/2014/main" id="{8B64FBCE-985A-424B-9D0E-8338F7A7CD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666" y="146583"/>
            <a:ext cx="564089" cy="564618"/>
          </a:xfrm>
          <a:prstGeom prst="rect">
            <a:avLst/>
          </a:prstGeom>
        </p:spPr>
      </p:pic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9CA8B833-279D-4639-807C-71224620BE3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30889" y="136654"/>
            <a:ext cx="589385" cy="589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818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2DBA6A2-152A-1743-8E40-C90C5E5AC087}"/>
              </a:ext>
            </a:extLst>
          </p:cNvPr>
          <p:cNvSpPr txBox="1"/>
          <p:nvPr/>
        </p:nvSpPr>
        <p:spPr>
          <a:xfrm>
            <a:off x="507111" y="351124"/>
            <a:ext cx="12717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Trail Visit</a:t>
            </a:r>
          </a:p>
          <a:p>
            <a:pPr algn="ctr"/>
            <a:r>
              <a:rPr lang="en-US" sz="1200" b="1" dirty="0"/>
              <a:t>To Do’s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22AA8F4-6896-4702-ABC1-5E5B89C3AB4A}"/>
              </a:ext>
            </a:extLst>
          </p:cNvPr>
          <p:cNvSpPr txBox="1"/>
          <p:nvPr/>
        </p:nvSpPr>
        <p:spPr>
          <a:xfrm>
            <a:off x="-3" y="775138"/>
            <a:ext cx="2286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When to visit:  spring, midsummer, fall (more frequently if heavy plant growth), and as needed (litter, storms, </a:t>
            </a:r>
            <a:r>
              <a:rPr lang="en-US" sz="900" dirty="0" err="1"/>
              <a:t>etc</a:t>
            </a:r>
            <a:r>
              <a:rPr lang="en-US" sz="900" dirty="0"/>
              <a:t>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Inspect trailhead for visibility.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Inspect blazes for condition, visibility, and correct locations. Is re-blazing needed anywhere?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Clean </a:t>
            </a:r>
            <a:r>
              <a:rPr lang="en-US" sz="900" dirty="0" err="1"/>
              <a:t>waterbars</a:t>
            </a:r>
            <a:r>
              <a:rPr lang="en-US" sz="900" dirty="0"/>
              <a:t>. 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Clip vegetation back  to 4’ wide x 8’ tall corridor, cut close to trunk or ground to avoid poking and tripping hazards.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Pick up litter.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Remove small blowdowns that you can handle with a hand saw. Use photo and GPS to report ones that require help.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Inspect structures for visible or obvious damage. Report problems.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Report tread issues (muddy, eroded, </a:t>
            </a:r>
            <a:r>
              <a:rPr lang="en-US" sz="900" dirty="0" err="1"/>
              <a:t>etc</a:t>
            </a:r>
            <a:r>
              <a:rPr lang="en-US" sz="900" dirty="0"/>
              <a:t>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Take notes for reporting &amp; future planning.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Fix what you can and report the rest in a timely manner, asking for help if needed.</a:t>
            </a:r>
          </a:p>
          <a:p>
            <a:r>
              <a:rPr lang="en-US" sz="800" b="1" u="sng" dirty="0"/>
              <a:t> </a:t>
            </a:r>
          </a:p>
          <a:p>
            <a:pPr algn="ctr"/>
            <a:r>
              <a:rPr lang="en-US" sz="80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nynjtc.org/</a:t>
            </a:r>
            <a:r>
              <a:rPr lang="en-US" sz="800" u="sng" dirty="0" err="1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tmm</a:t>
            </a:r>
            <a:endParaRPr lang="en-US" sz="800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163FC8A2-7C4F-4A93-8329-D9CD2561D4C1}"/>
              </a:ext>
            </a:extLst>
          </p:cNvPr>
          <p:cNvSpPr/>
          <p:nvPr/>
        </p:nvSpPr>
        <p:spPr>
          <a:xfrm>
            <a:off x="812797" y="146273"/>
            <a:ext cx="660400" cy="135884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picture containing drawing, white&#10;&#10;Description automatically generated">
            <a:extLst>
              <a:ext uri="{FF2B5EF4-FFF2-40B4-BE49-F238E27FC236}">
                <a16:creationId xmlns:a16="http://schemas.microsoft.com/office/drawing/2014/main" id="{649BB079-22C8-49DC-83EC-F033AE844E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666" y="146583"/>
            <a:ext cx="564089" cy="564618"/>
          </a:xfrm>
          <a:prstGeom prst="rect">
            <a:avLst/>
          </a:prstGeom>
        </p:spPr>
      </p:pic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A84C1720-D8EE-4A17-BB5F-D08FFE00E57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30889" y="136654"/>
            <a:ext cx="589385" cy="589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716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2DBA6A2-152A-1743-8E40-C90C5E5AC087}"/>
              </a:ext>
            </a:extLst>
          </p:cNvPr>
          <p:cNvSpPr txBox="1"/>
          <p:nvPr/>
        </p:nvSpPr>
        <p:spPr>
          <a:xfrm>
            <a:off x="394463" y="400418"/>
            <a:ext cx="15217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Checklist of </a:t>
            </a:r>
          </a:p>
          <a:p>
            <a:pPr algn="ctr"/>
            <a:r>
              <a:rPr lang="en-US" sz="1200" b="1" dirty="0"/>
              <a:t>Things to Bring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5F09AB8-7119-4FA0-AE38-5120435F0549}"/>
              </a:ext>
            </a:extLst>
          </p:cNvPr>
          <p:cNvSpPr txBox="1"/>
          <p:nvPr/>
        </p:nvSpPr>
        <p:spPr>
          <a:xfrm>
            <a:off x="37717" y="904144"/>
            <a:ext cx="2207957" cy="324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u="sng" dirty="0"/>
              <a:t>Safety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Work gloves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Safety glasses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First Aid kit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/>
              <a:t>Injury </a:t>
            </a:r>
            <a:r>
              <a:rPr lang="en-US" sz="900" dirty="0"/>
              <a:t>report form (available at </a:t>
            </a:r>
            <a:r>
              <a:rPr lang="en-US" sz="900" u="sng" dirty="0"/>
              <a:t>www.nynjtc.org/tmm</a:t>
            </a:r>
            <a:r>
              <a:rPr lang="en-US" sz="900" dirty="0"/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Trail map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Mobile phone (for emergency contact and taking photos)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Water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Food and snacks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/>
          </a:p>
          <a:p>
            <a:r>
              <a:rPr lang="en-US" sz="900" b="1" u="sng" dirty="0"/>
              <a:t>Tools</a:t>
            </a:r>
            <a:endParaRPr lang="en-US" sz="9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Small saw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Clippers/loppers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Notepad and pen/pencil</a:t>
            </a:r>
          </a:p>
          <a:p>
            <a:endParaRPr lang="en-US" sz="900" b="1" u="sng" dirty="0"/>
          </a:p>
          <a:p>
            <a:r>
              <a:rPr lang="en-US" sz="900" b="1" u="sng" dirty="0"/>
              <a:t>Blazing</a:t>
            </a:r>
            <a:endParaRPr lang="en-US" sz="9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Tag Blazes: Hammer, 2” galvanized nails</a:t>
            </a:r>
          </a:p>
          <a:p>
            <a:pPr algn="ctr"/>
            <a:r>
              <a:rPr lang="en-US" sz="900" i="1" dirty="0"/>
              <a:t>-or-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Paint Blazes: Paint, brush, scraper</a:t>
            </a:r>
            <a:endParaRPr lang="en-US" sz="900" b="1" u="sng" dirty="0"/>
          </a:p>
          <a:p>
            <a:pPr algn="ctr"/>
            <a:endParaRPr lang="en-US" sz="800" u="sng" dirty="0"/>
          </a:p>
          <a:p>
            <a:pPr algn="ctr"/>
            <a:r>
              <a:rPr lang="en-US" sz="80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nynjtc.org/</a:t>
            </a:r>
            <a:r>
              <a:rPr lang="en-US" sz="800" u="sng" dirty="0" err="1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tmm</a:t>
            </a:r>
            <a:endParaRPr lang="en-US" sz="800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1289731-1374-4236-B4D9-F23FF59CA8BD}"/>
              </a:ext>
            </a:extLst>
          </p:cNvPr>
          <p:cNvSpPr/>
          <p:nvPr/>
        </p:nvSpPr>
        <p:spPr>
          <a:xfrm>
            <a:off x="812797" y="146273"/>
            <a:ext cx="660400" cy="135884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A picture containing drawing, white&#10;&#10;Description automatically generated">
            <a:extLst>
              <a:ext uri="{FF2B5EF4-FFF2-40B4-BE49-F238E27FC236}">
                <a16:creationId xmlns:a16="http://schemas.microsoft.com/office/drawing/2014/main" id="{8574D7B1-76ED-4C15-B49D-7CA7618689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666" y="146583"/>
            <a:ext cx="564089" cy="564618"/>
          </a:xfrm>
          <a:prstGeom prst="rect">
            <a:avLst/>
          </a:prstGeom>
        </p:spPr>
      </p:pic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F11E33-A5F0-4C90-8EFD-4B23F5E942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30889" y="136654"/>
            <a:ext cx="589385" cy="589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902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2DBA6A2-152A-1743-8E40-C90C5E5AC087}"/>
              </a:ext>
            </a:extLst>
          </p:cNvPr>
          <p:cNvSpPr txBox="1"/>
          <p:nvPr/>
        </p:nvSpPr>
        <p:spPr>
          <a:xfrm>
            <a:off x="394463" y="433755"/>
            <a:ext cx="15217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Safety First</a:t>
            </a:r>
          </a:p>
          <a:p>
            <a:pPr algn="ctr"/>
            <a:endParaRPr lang="en-US" sz="10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3766C97-4471-4F77-92A9-11A20B31246E}"/>
              </a:ext>
            </a:extLst>
          </p:cNvPr>
          <p:cNvSpPr txBox="1"/>
          <p:nvPr/>
        </p:nvSpPr>
        <p:spPr>
          <a:xfrm>
            <a:off x="-3" y="779109"/>
            <a:ext cx="22860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Make sure someone always knows where you are. Check-out with someone before heading out on a trip, and check-in again when you return home.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Know your emergency numbers (911 for emergencies, local agency for other).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Be familiar with your capabilities and surroundings, and don’t do anything you’re uncomfortable with.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Stop working  to let trail users pass.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Stay hydrated.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Stop working when you’re tired.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Bring proper equipment: gloves,  safety glasses, well-maintained tools. 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Protect yourself from sun and insects.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Make sure the trail is safe for users.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Don’t use power tools unless specifically approved to do so.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Don’t confront people involved in unauthorized/illegal activity, but do report such activity to your Trail Supervisor as soon as possible.</a:t>
            </a:r>
          </a:p>
          <a:p>
            <a:endParaRPr lang="en-US" sz="800" b="1" u="sng" dirty="0"/>
          </a:p>
          <a:p>
            <a:pPr algn="ctr"/>
            <a:r>
              <a:rPr lang="en-US" sz="80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nynjtc.org/</a:t>
            </a:r>
            <a:r>
              <a:rPr lang="en-US" sz="800" u="sng" dirty="0" err="1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tmm</a:t>
            </a:r>
            <a:endParaRPr lang="en-US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A6C86E2-55AC-4E29-AB1C-AEF82F37DA44}"/>
              </a:ext>
            </a:extLst>
          </p:cNvPr>
          <p:cNvSpPr/>
          <p:nvPr/>
        </p:nvSpPr>
        <p:spPr>
          <a:xfrm>
            <a:off x="812797" y="146273"/>
            <a:ext cx="660400" cy="135884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picture containing drawing, white&#10;&#10;Description automatically generated">
            <a:extLst>
              <a:ext uri="{FF2B5EF4-FFF2-40B4-BE49-F238E27FC236}">
                <a16:creationId xmlns:a16="http://schemas.microsoft.com/office/drawing/2014/main" id="{CD57AE4F-89E2-4253-81D3-9025B9CBB9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666" y="146583"/>
            <a:ext cx="564089" cy="564618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D2EFE27D-EEBB-4578-85CD-007D0AB4546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30889" y="136654"/>
            <a:ext cx="589385" cy="589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078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2DBA6A2-152A-1743-8E40-C90C5E5AC087}"/>
              </a:ext>
            </a:extLst>
          </p:cNvPr>
          <p:cNvSpPr txBox="1"/>
          <p:nvPr/>
        </p:nvSpPr>
        <p:spPr>
          <a:xfrm>
            <a:off x="507111" y="415811"/>
            <a:ext cx="12717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Reporting</a:t>
            </a:r>
          </a:p>
          <a:p>
            <a:pPr algn="ctr"/>
            <a:endParaRPr lang="en-US" sz="10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42E674B-D8F0-485E-A05C-B1F26692CA55}"/>
              </a:ext>
            </a:extLst>
          </p:cNvPr>
          <p:cNvSpPr txBox="1"/>
          <p:nvPr/>
        </p:nvSpPr>
        <p:spPr>
          <a:xfrm>
            <a:off x="-44450" y="779967"/>
            <a:ext cx="2361774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900" dirty="0"/>
              <a:t>As a Trail Maintainer, your timely reporting is critical to ensuring resources go where needed most.</a:t>
            </a:r>
          </a:p>
          <a:p>
            <a:r>
              <a:rPr lang="en-US" sz="900" b="1" u="sng" dirty="0"/>
              <a:t>Reporting Procedure</a:t>
            </a:r>
          </a:p>
          <a:p>
            <a:pPr marL="365760" indent="-171450">
              <a:buFont typeface="Arial" panose="020B0604020202020204" pitchFamily="34" charset="0"/>
              <a:buChar char="•"/>
            </a:pPr>
            <a:r>
              <a:rPr lang="en-US" sz="900" dirty="0"/>
              <a:t>Submitting volunteer hours through the online reporting form and;</a:t>
            </a:r>
          </a:p>
          <a:p>
            <a:pPr marL="365760" indent="-171450">
              <a:buFont typeface="Arial" panose="020B0604020202020204" pitchFamily="34" charset="0"/>
              <a:buChar char="•"/>
            </a:pPr>
            <a:r>
              <a:rPr lang="en-US" sz="900" dirty="0"/>
              <a:t>Communicating with the Trail Supervisor including trail </a:t>
            </a:r>
            <a:r>
              <a:rPr lang="en-US" sz="900"/>
              <a:t>conditions and any </a:t>
            </a:r>
            <a:r>
              <a:rPr lang="en-US" sz="900" dirty="0"/>
              <a:t>issues.</a:t>
            </a:r>
          </a:p>
          <a:p>
            <a:pPr marL="194310"/>
            <a:endParaRPr lang="en-US" sz="9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900" dirty="0"/>
              <a:t>Report the following issues to your Trail Supervisor </a:t>
            </a:r>
            <a:r>
              <a:rPr lang="en-US" sz="900" b="1" dirty="0"/>
              <a:t>immediately</a:t>
            </a:r>
            <a:r>
              <a:rPr lang="en-US" sz="900" dirty="0"/>
              <a:t>:</a:t>
            </a:r>
          </a:p>
          <a:p>
            <a:pPr marL="365760" lvl="1" indent="-171450">
              <a:buFont typeface="Arial" panose="020B0604020202020204" pitchFamily="34" charset="0"/>
              <a:buChar char="•"/>
            </a:pPr>
            <a:r>
              <a:rPr lang="en-US" sz="900" dirty="0"/>
              <a:t>Location &amp; size of downed trees requiring chainsaw removal. Include GPS coordinates and photo if possible.</a:t>
            </a:r>
          </a:p>
          <a:p>
            <a:pPr marL="365760" lvl="1" indent="-171450">
              <a:buFont typeface="Arial" panose="020B0604020202020204" pitchFamily="34" charset="0"/>
              <a:buChar char="•"/>
            </a:pPr>
            <a:r>
              <a:rPr lang="en-US" sz="900" dirty="0"/>
              <a:t>Severe storm damage.</a:t>
            </a:r>
          </a:p>
          <a:p>
            <a:pPr marL="365760" lvl="1" indent="-171450">
              <a:buFont typeface="Arial" panose="020B0604020202020204" pitchFamily="34" charset="0"/>
              <a:buChar char="•"/>
            </a:pPr>
            <a:r>
              <a:rPr lang="en-US" sz="900" dirty="0"/>
              <a:t>Obvious damage to trail structures.</a:t>
            </a:r>
          </a:p>
          <a:p>
            <a:pPr marL="365760" lvl="1" indent="-171450">
              <a:buFont typeface="Arial" panose="020B0604020202020204" pitchFamily="34" charset="0"/>
              <a:buChar char="•"/>
            </a:pPr>
            <a:r>
              <a:rPr lang="en-US" sz="900" dirty="0"/>
              <a:t>Illegal usage.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If you ever have trouble getting in touch with your Trail Supervisor, or have a question about the online reporting form, email </a:t>
            </a:r>
            <a:r>
              <a:rPr lang="en-US" sz="90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volunteer@nynjtc.org</a:t>
            </a:r>
            <a:r>
              <a:rPr lang="en-US" sz="900" dirty="0"/>
              <a:t>.</a:t>
            </a:r>
          </a:p>
          <a:p>
            <a:endParaRPr lang="en-US" sz="800" b="1" u="sng" dirty="0"/>
          </a:p>
          <a:p>
            <a:pPr algn="ctr"/>
            <a:r>
              <a:rPr lang="en-US" sz="800" u="sng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nynjtc.org/</a:t>
            </a:r>
            <a:r>
              <a:rPr lang="en-US" sz="800" u="sng" dirty="0" err="1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tmm</a:t>
            </a:r>
            <a:endParaRPr lang="en-US" sz="800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514D5681-28F4-4564-9092-1B270393106A}"/>
              </a:ext>
            </a:extLst>
          </p:cNvPr>
          <p:cNvSpPr/>
          <p:nvPr/>
        </p:nvSpPr>
        <p:spPr>
          <a:xfrm>
            <a:off x="812797" y="146273"/>
            <a:ext cx="660400" cy="135884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A picture containing drawing, white&#10;&#10;Description automatically generated">
            <a:extLst>
              <a:ext uri="{FF2B5EF4-FFF2-40B4-BE49-F238E27FC236}">
                <a16:creationId xmlns:a16="http://schemas.microsoft.com/office/drawing/2014/main" id="{2FA6CB84-0E49-4734-BACB-6D0D270D5E2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666" y="146583"/>
            <a:ext cx="564089" cy="564618"/>
          </a:xfrm>
          <a:prstGeom prst="rect">
            <a:avLst/>
          </a:prstGeom>
        </p:spPr>
      </p:pic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A8781E3B-B922-40E5-A0C2-01352FCB9AD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30889" y="136654"/>
            <a:ext cx="589385" cy="589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097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2DBA6A2-152A-1743-8E40-C90C5E5AC087}"/>
              </a:ext>
            </a:extLst>
          </p:cNvPr>
          <p:cNvSpPr txBox="1"/>
          <p:nvPr/>
        </p:nvSpPr>
        <p:spPr>
          <a:xfrm>
            <a:off x="507111" y="415811"/>
            <a:ext cx="12717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Blazing</a:t>
            </a:r>
          </a:p>
          <a:p>
            <a:pPr algn="ctr"/>
            <a:endParaRPr lang="en-US" sz="1000" b="1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514D5681-28F4-4564-9092-1B270393106A}"/>
              </a:ext>
            </a:extLst>
          </p:cNvPr>
          <p:cNvSpPr/>
          <p:nvPr/>
        </p:nvSpPr>
        <p:spPr>
          <a:xfrm>
            <a:off x="812797" y="146273"/>
            <a:ext cx="660400" cy="135884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C2A92A-660E-44BB-88C7-FE71AE9DBBA0}"/>
              </a:ext>
            </a:extLst>
          </p:cNvPr>
          <p:cNvSpPr txBox="1"/>
          <p:nvPr/>
        </p:nvSpPr>
        <p:spPr>
          <a:xfrm>
            <a:off x="-35172" y="1461957"/>
            <a:ext cx="2356338" cy="2693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You are responsible for the condition of blazes along your trail segment.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As you walk, the next blaze should always be visible from the previous one.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Having another person assist can help confirm visibility of new blazes along trail.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Blaze in both directions, one direction at a time to ensure you don’t miss any.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Use turn blaze if trail bends more than 45°, &amp; place confirmation blaze just after turn.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Clear any branches blocking view of blazes.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Ensure intersections are clearly marked.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Use correct paint color/tag blazes. 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Standard blaze size is 2” wide by 3” tall (Long Path 2”x4”, Appalachian Trail 2”x6”).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If nails on tag blazes are growing into trees, pull them out ½” from the trunk. </a:t>
            </a:r>
          </a:p>
          <a:p>
            <a:endParaRPr lang="en-US" sz="800" b="1" u="sng" dirty="0">
              <a:solidFill>
                <a:srgbClr val="0563C1"/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/>
            <a:r>
              <a:rPr lang="en-US" sz="80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nynjtc.org/</a:t>
            </a:r>
            <a:r>
              <a:rPr lang="en-US" sz="800" u="sng" dirty="0" err="1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tmm</a:t>
            </a:r>
            <a:endParaRPr lang="en-US" sz="8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36050C1-07B5-4E7E-BEB4-DC8788E8E0DD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25400" y="992975"/>
            <a:ext cx="2178050" cy="55177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FA47E33-12F6-4949-87EB-FFD529B555B1}"/>
              </a:ext>
            </a:extLst>
          </p:cNvPr>
          <p:cNvSpPr txBox="1"/>
          <p:nvPr/>
        </p:nvSpPr>
        <p:spPr>
          <a:xfrm>
            <a:off x="-61562" y="835100"/>
            <a:ext cx="55175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/>
              <a:t>Straight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64EF9FB-131B-44A7-9BA7-79BA7C4E9C98}"/>
              </a:ext>
            </a:extLst>
          </p:cNvPr>
          <p:cNvSpPr txBox="1"/>
          <p:nvPr/>
        </p:nvSpPr>
        <p:spPr>
          <a:xfrm>
            <a:off x="424786" y="694421"/>
            <a:ext cx="40267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Left</a:t>
            </a:r>
          </a:p>
          <a:p>
            <a:pPr algn="ctr"/>
            <a:r>
              <a:rPr lang="en-US" sz="900" dirty="0"/>
              <a:t>Turn</a:t>
            </a:r>
          </a:p>
          <a:p>
            <a:pPr algn="ctr"/>
            <a:endParaRPr lang="en-US" sz="9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52D08A6-C38F-4338-8B77-61C06F900E73}"/>
              </a:ext>
            </a:extLst>
          </p:cNvPr>
          <p:cNvSpPr txBox="1"/>
          <p:nvPr/>
        </p:nvSpPr>
        <p:spPr>
          <a:xfrm>
            <a:off x="864178" y="701626"/>
            <a:ext cx="428323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Right</a:t>
            </a:r>
          </a:p>
          <a:p>
            <a:pPr algn="ctr"/>
            <a:r>
              <a:rPr lang="en-US" sz="900" dirty="0"/>
              <a:t>Turn</a:t>
            </a:r>
          </a:p>
          <a:p>
            <a:pPr algn="ctr"/>
            <a:endParaRPr lang="en-US" sz="9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EDE955D-7AB8-4C4B-A6F6-4BD8518F0650}"/>
              </a:ext>
            </a:extLst>
          </p:cNvPr>
          <p:cNvSpPr txBox="1"/>
          <p:nvPr/>
        </p:nvSpPr>
        <p:spPr>
          <a:xfrm>
            <a:off x="1311315" y="696720"/>
            <a:ext cx="530916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Start of</a:t>
            </a:r>
          </a:p>
          <a:p>
            <a:pPr algn="ctr"/>
            <a:r>
              <a:rPr lang="en-US" sz="900" dirty="0"/>
              <a:t>Trail</a:t>
            </a:r>
          </a:p>
          <a:p>
            <a:pPr algn="ctr"/>
            <a:endParaRPr lang="en-US" sz="9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7A7F228-155B-4D3F-8CA2-46A7401082C3}"/>
              </a:ext>
            </a:extLst>
          </p:cNvPr>
          <p:cNvSpPr txBox="1"/>
          <p:nvPr/>
        </p:nvSpPr>
        <p:spPr>
          <a:xfrm>
            <a:off x="1804283" y="694420"/>
            <a:ext cx="484428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End of</a:t>
            </a:r>
          </a:p>
          <a:p>
            <a:pPr algn="ctr"/>
            <a:r>
              <a:rPr lang="en-US" sz="900" dirty="0"/>
              <a:t>Trail</a:t>
            </a:r>
          </a:p>
          <a:p>
            <a:pPr algn="ctr"/>
            <a:endParaRPr lang="en-US" sz="900" dirty="0"/>
          </a:p>
        </p:txBody>
      </p:sp>
      <p:pic>
        <p:nvPicPr>
          <p:cNvPr id="16" name="Picture 15" descr="A picture containing drawing, white&#10;&#10;Description automatically generated">
            <a:extLst>
              <a:ext uri="{FF2B5EF4-FFF2-40B4-BE49-F238E27FC236}">
                <a16:creationId xmlns:a16="http://schemas.microsoft.com/office/drawing/2014/main" id="{C74D6AA0-5C00-433F-84B1-619653B6C3D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666" y="146583"/>
            <a:ext cx="564089" cy="564618"/>
          </a:xfrm>
          <a:prstGeom prst="rect">
            <a:avLst/>
          </a:prstGeom>
        </p:spPr>
      </p:pic>
      <p:pic>
        <p:nvPicPr>
          <p:cNvPr id="17" name="Picture 16" descr="A close up of a logo&#10;&#10;Description automatically generated">
            <a:extLst>
              <a:ext uri="{FF2B5EF4-FFF2-40B4-BE49-F238E27FC236}">
                <a16:creationId xmlns:a16="http://schemas.microsoft.com/office/drawing/2014/main" id="{CE129D20-9696-47A3-9098-DE9816628D2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30889" y="136654"/>
            <a:ext cx="589385" cy="589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4006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cket TMM Template" id="{2B0C061D-9762-584F-A27A-B87B20DFDFA4}" vid="{1BFB360E-B7FC-0340-823D-D65886BFEAC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C86D6F6B3FBEA45B91AAD9B73E36753" ma:contentTypeVersion="21" ma:contentTypeDescription="Create a new document." ma:contentTypeScope="" ma:versionID="e3ccf18363dac43ee6bf2b1fa0fab506">
  <xsd:schema xmlns:xsd="http://www.w3.org/2001/XMLSchema" xmlns:xs="http://www.w3.org/2001/XMLSchema" xmlns:p="http://schemas.microsoft.com/office/2006/metadata/properties" xmlns:ns2="961d2bd7-2eb0-4fe4-987f-63ae58e52005" xmlns:ns3="9df061cb-c0c1-4377-86f7-dfe52061d02e" targetNamespace="http://schemas.microsoft.com/office/2006/metadata/properties" ma:root="true" ma:fieldsID="8b50039de4dfd57f1487334feaa5ec50" ns2:_="" ns3:_="">
    <xsd:import namespace="961d2bd7-2eb0-4fe4-987f-63ae58e52005"/>
    <xsd:import namespace="9df061cb-c0c1-4377-86f7-dfe52061d02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ImageTest" minOccurs="0"/>
                <xsd:element ref="ns2:Funding_x0020_Source" minOccurs="0"/>
                <xsd:element ref="ns2:lcf76f155ced4ddcb4097134ff3c332f" minOccurs="0"/>
                <xsd:element ref="ns3:TaxCatchAll" minOccurs="0"/>
                <xsd:element ref="ns2:Monthorder" minOccurs="0"/>
                <xsd:element ref="ns2:_Flow_SignoffStatu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1d2bd7-2eb0-4fe4-987f-63ae58e520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ImageTest" ma:index="21" nillable="true" ma:displayName="Image Test" ma:format="Thumbnail" ma:internalName="ImageTest">
      <xsd:simpleType>
        <xsd:restriction base="dms:Unknown"/>
      </xsd:simpleType>
    </xsd:element>
    <xsd:element name="Funding_x0020_Source" ma:index="22" nillable="true" ma:displayName="Funding Source" ma:internalName="Funding_x0020_Source">
      <xsd:simpleType>
        <xsd:restriction base="dms:Text">
          <xsd:maxLength value="255"/>
        </xsd:restriction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6d6e52d0-d158-4560-9520-d3925a7aec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onthorder" ma:index="26" nillable="true" ma:displayName="Month order" ma:description="month" ma:format="Dropdown" ma:internalName="Monthorder" ma:percentage="FALSE">
      <xsd:simpleType>
        <xsd:restriction base="dms:Number"/>
      </xsd:simpleType>
    </xsd:element>
    <xsd:element name="_Flow_SignoffStatus" ma:index="27" nillable="true" ma:displayName="Sign-off status" ma:internalName="Sign_x002d_off_x0020_status">
      <xsd:simpleType>
        <xsd:restriction base="dms:Text"/>
      </xsd:simple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f061cb-c0c1-4377-86f7-dfe52061d02e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d430aec0-bc57-4cce-847b-7e175b8fc740}" ma:internalName="TaxCatchAll" ma:showField="CatchAllData" ma:web="9df061cb-c0c1-4377-86f7-dfe52061d02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mageTest xmlns="961d2bd7-2eb0-4fe4-987f-63ae58e52005" xsi:nil="true"/>
    <Funding_x0020_Source xmlns="961d2bd7-2eb0-4fe4-987f-63ae58e52005" xsi:nil="true"/>
    <_Flow_SignoffStatus xmlns="961d2bd7-2eb0-4fe4-987f-63ae58e52005" xsi:nil="true"/>
    <TaxCatchAll xmlns="9df061cb-c0c1-4377-86f7-dfe52061d02e" xsi:nil="true"/>
    <lcf76f155ced4ddcb4097134ff3c332f xmlns="961d2bd7-2eb0-4fe4-987f-63ae58e52005">
      <Terms xmlns="http://schemas.microsoft.com/office/infopath/2007/PartnerControls"/>
    </lcf76f155ced4ddcb4097134ff3c332f>
    <Monthorder xmlns="961d2bd7-2eb0-4fe4-987f-63ae58e52005" xsi:nil="true"/>
  </documentManagement>
</p:properties>
</file>

<file path=customXml/itemProps1.xml><?xml version="1.0" encoding="utf-8"?>
<ds:datastoreItem xmlns:ds="http://schemas.openxmlformats.org/officeDocument/2006/customXml" ds:itemID="{3AF19CF4-DA98-456F-B529-07093056FE20}"/>
</file>

<file path=customXml/itemProps2.xml><?xml version="1.0" encoding="utf-8"?>
<ds:datastoreItem xmlns:ds="http://schemas.openxmlformats.org/officeDocument/2006/customXml" ds:itemID="{3A9F632F-429A-4F19-983D-D44C0918189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AE17FA1-7785-4738-A04D-9EE43E552268}">
  <ds:schemaRefs>
    <ds:schemaRef ds:uri="http://schemas.microsoft.com/office/2006/metadata/properties"/>
    <ds:schemaRef ds:uri="http://schemas.microsoft.com/office/infopath/2007/PartnerControls"/>
    <ds:schemaRef ds:uri="961d2bd7-2eb0-4fe4-987f-63ae58e52005"/>
    <ds:schemaRef ds:uri="9df061cb-c0c1-4377-86f7-dfe52061d02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1104</TotalTime>
  <Words>797</Words>
  <Application>Microsoft Office PowerPoint</Application>
  <PresentationFormat>Custom</PresentationFormat>
  <Paragraphs>105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Heidelberger Family</dc:creator>
  <cp:lastModifiedBy>Katie Kourakos</cp:lastModifiedBy>
  <cp:revision>63</cp:revision>
  <cp:lastPrinted>2020-04-26T21:39:10Z</cp:lastPrinted>
  <dcterms:created xsi:type="dcterms:W3CDTF">2020-04-24T18:42:28Z</dcterms:created>
  <dcterms:modified xsi:type="dcterms:W3CDTF">2023-09-01T14:33:05Z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0x010100CC86D6F6B3FBEA45B91AAD9B73E36753</vt:lpwstr>
  </property>
  <property fmtid="{D5CDD505-2E9C-101B-9397-08002B2CF9AE}" pid="3" name="Order">
    <vt:r8>6391200</vt:r8>
  </property>
  <property fmtid="{D5CDD505-2E9C-101B-9397-08002B2CF9AE}" pid="4" name="MediaServiceImageTags">
    <vt:lpwstr/>
  </property>
</Properties>
</file>